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2"/>
  </p:notesMasterIdLst>
  <p:sldIdLst>
    <p:sldId id="256" r:id="rId2"/>
    <p:sldId id="557" r:id="rId3"/>
    <p:sldId id="590" r:id="rId4"/>
    <p:sldId id="591" r:id="rId5"/>
    <p:sldId id="592" r:id="rId6"/>
    <p:sldId id="593" r:id="rId7"/>
    <p:sldId id="594" r:id="rId8"/>
    <p:sldId id="595" r:id="rId9"/>
    <p:sldId id="596" r:id="rId10"/>
    <p:sldId id="597" r:id="rId11"/>
    <p:sldId id="598" r:id="rId12"/>
    <p:sldId id="599" r:id="rId13"/>
    <p:sldId id="600" r:id="rId14"/>
    <p:sldId id="601" r:id="rId15"/>
    <p:sldId id="602" r:id="rId16"/>
    <p:sldId id="603" r:id="rId17"/>
    <p:sldId id="604" r:id="rId18"/>
    <p:sldId id="606" r:id="rId19"/>
    <p:sldId id="605" r:id="rId20"/>
    <p:sldId id="607" r:id="rId21"/>
    <p:sldId id="609" r:id="rId22"/>
    <p:sldId id="608" r:id="rId23"/>
    <p:sldId id="610" r:id="rId24"/>
    <p:sldId id="611" r:id="rId25"/>
    <p:sldId id="612" r:id="rId26"/>
    <p:sldId id="613" r:id="rId27"/>
    <p:sldId id="614" r:id="rId28"/>
    <p:sldId id="615" r:id="rId29"/>
    <p:sldId id="616" r:id="rId30"/>
    <p:sldId id="617" r:id="rId31"/>
    <p:sldId id="618" r:id="rId32"/>
    <p:sldId id="619" r:id="rId33"/>
    <p:sldId id="620" r:id="rId34"/>
    <p:sldId id="622" r:id="rId35"/>
    <p:sldId id="621" r:id="rId36"/>
    <p:sldId id="623" r:id="rId37"/>
    <p:sldId id="627" r:id="rId38"/>
    <p:sldId id="624" r:id="rId39"/>
    <p:sldId id="625" r:id="rId40"/>
    <p:sldId id="626" r:id="rId4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3674031B-ED23-504C-8A3F-57220AAD947F}">
          <p14:sldIdLst>
            <p14:sldId id="256"/>
            <p14:sldId id="557"/>
            <p14:sldId id="590"/>
            <p14:sldId id="591"/>
            <p14:sldId id="592"/>
            <p14:sldId id="593"/>
            <p14:sldId id="594"/>
            <p14:sldId id="595"/>
            <p14:sldId id="596"/>
            <p14:sldId id="597"/>
            <p14:sldId id="598"/>
            <p14:sldId id="599"/>
            <p14:sldId id="600"/>
            <p14:sldId id="601"/>
            <p14:sldId id="602"/>
            <p14:sldId id="603"/>
            <p14:sldId id="604"/>
            <p14:sldId id="606"/>
            <p14:sldId id="605"/>
            <p14:sldId id="607"/>
            <p14:sldId id="609"/>
            <p14:sldId id="608"/>
            <p14:sldId id="610"/>
            <p14:sldId id="611"/>
            <p14:sldId id="612"/>
            <p14:sldId id="613"/>
            <p14:sldId id="614"/>
            <p14:sldId id="615"/>
            <p14:sldId id="616"/>
            <p14:sldId id="617"/>
            <p14:sldId id="618"/>
            <p14:sldId id="619"/>
            <p14:sldId id="620"/>
            <p14:sldId id="622"/>
            <p14:sldId id="621"/>
            <p14:sldId id="623"/>
            <p14:sldId id="627"/>
            <p14:sldId id="624"/>
            <p14:sldId id="625"/>
            <p14:sldId id="626"/>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D9AD1"/>
    <a:srgbClr val="65AECA"/>
    <a:srgbClr val="950E13"/>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182" autoAdjust="0"/>
    <p:restoredTop sz="72876" autoAdjust="0"/>
  </p:normalViewPr>
  <p:slideViewPr>
    <p:cSldViewPr snapToGrid="0" snapToObjects="1">
      <p:cViewPr varScale="1">
        <p:scale>
          <a:sx n="83" d="100"/>
          <a:sy n="83" d="100"/>
        </p:scale>
        <p:origin x="2448" y="84"/>
      </p:cViewPr>
      <p:guideLst>
        <p:guide orient="horz" pos="2160"/>
        <p:guide pos="2880"/>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DEB0418-5A2C-4927-A5B8-F7C989CD754B}" type="datetimeFigureOut">
              <a:rPr lang="en-US" smtClean="0"/>
              <a:t>9/22/2021</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D626EB9-37A2-4D9D-9009-6518DBACA051}" type="slidenum">
              <a:rPr lang="en-US" smtClean="0"/>
              <a:t>‹#›</a:t>
            </a:fld>
            <a:endParaRPr lang="en-US"/>
          </a:p>
        </p:txBody>
      </p:sp>
    </p:spTree>
    <p:extLst>
      <p:ext uri="{BB962C8B-B14F-4D97-AF65-F5344CB8AC3E}">
        <p14:creationId xmlns:p14="http://schemas.microsoft.com/office/powerpoint/2010/main" val="18613501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626EB9-37A2-4D9D-9009-6518DBACA051}" type="slidenum">
              <a:rPr lang="en-US" smtClean="0"/>
              <a:t>2</a:t>
            </a:fld>
            <a:endParaRPr lang="en-US"/>
          </a:p>
        </p:txBody>
      </p:sp>
    </p:spTree>
    <p:extLst>
      <p:ext uri="{BB962C8B-B14F-4D97-AF65-F5344CB8AC3E}">
        <p14:creationId xmlns:p14="http://schemas.microsoft.com/office/powerpoint/2010/main" val="8619931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4D626EB9-37A2-4D9D-9009-6518DBACA051}" type="slidenum">
              <a:rPr lang="en-US" smtClean="0"/>
              <a:t>11</a:t>
            </a:fld>
            <a:endParaRPr lang="en-US"/>
          </a:p>
        </p:txBody>
      </p:sp>
    </p:spTree>
    <p:extLst>
      <p:ext uri="{BB962C8B-B14F-4D97-AF65-F5344CB8AC3E}">
        <p14:creationId xmlns:p14="http://schemas.microsoft.com/office/powerpoint/2010/main" val="13715105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4D626EB9-37A2-4D9D-9009-6518DBACA051}" type="slidenum">
              <a:rPr lang="en-US" smtClean="0"/>
              <a:t>12</a:t>
            </a:fld>
            <a:endParaRPr lang="en-US"/>
          </a:p>
        </p:txBody>
      </p:sp>
    </p:spTree>
    <p:extLst>
      <p:ext uri="{BB962C8B-B14F-4D97-AF65-F5344CB8AC3E}">
        <p14:creationId xmlns:p14="http://schemas.microsoft.com/office/powerpoint/2010/main" val="30965560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4D626EB9-37A2-4D9D-9009-6518DBACA051}" type="slidenum">
              <a:rPr lang="en-US" smtClean="0"/>
              <a:t>13</a:t>
            </a:fld>
            <a:endParaRPr lang="en-US"/>
          </a:p>
        </p:txBody>
      </p:sp>
    </p:spTree>
    <p:extLst>
      <p:ext uri="{BB962C8B-B14F-4D97-AF65-F5344CB8AC3E}">
        <p14:creationId xmlns:p14="http://schemas.microsoft.com/office/powerpoint/2010/main" val="7921404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626EB9-37A2-4D9D-9009-6518DBACA051}" type="slidenum">
              <a:rPr lang="en-US" smtClean="0"/>
              <a:t>14</a:t>
            </a:fld>
            <a:endParaRPr lang="en-US"/>
          </a:p>
        </p:txBody>
      </p:sp>
    </p:spTree>
    <p:extLst>
      <p:ext uri="{BB962C8B-B14F-4D97-AF65-F5344CB8AC3E}">
        <p14:creationId xmlns:p14="http://schemas.microsoft.com/office/powerpoint/2010/main" val="8444680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626EB9-37A2-4D9D-9009-6518DBACA051}" type="slidenum">
              <a:rPr lang="en-US" smtClean="0"/>
              <a:t>15</a:t>
            </a:fld>
            <a:endParaRPr lang="en-US"/>
          </a:p>
        </p:txBody>
      </p:sp>
    </p:spTree>
    <p:extLst>
      <p:ext uri="{BB962C8B-B14F-4D97-AF65-F5344CB8AC3E}">
        <p14:creationId xmlns:p14="http://schemas.microsoft.com/office/powerpoint/2010/main" val="23433581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28650" lvl="1"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4D626EB9-37A2-4D9D-9009-6518DBACA051}" type="slidenum">
              <a:rPr lang="en-US" smtClean="0"/>
              <a:t>16</a:t>
            </a:fld>
            <a:endParaRPr lang="en-US"/>
          </a:p>
        </p:txBody>
      </p:sp>
    </p:spTree>
    <p:extLst>
      <p:ext uri="{BB962C8B-B14F-4D97-AF65-F5344CB8AC3E}">
        <p14:creationId xmlns:p14="http://schemas.microsoft.com/office/powerpoint/2010/main" val="33572047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626EB9-37A2-4D9D-9009-6518DBACA051}" type="slidenum">
              <a:rPr lang="en-US" smtClean="0"/>
              <a:t>17</a:t>
            </a:fld>
            <a:endParaRPr lang="en-US"/>
          </a:p>
        </p:txBody>
      </p:sp>
    </p:spTree>
    <p:extLst>
      <p:ext uri="{BB962C8B-B14F-4D97-AF65-F5344CB8AC3E}">
        <p14:creationId xmlns:p14="http://schemas.microsoft.com/office/powerpoint/2010/main" val="17139363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4D626EB9-37A2-4D9D-9009-6518DBACA051}" type="slidenum">
              <a:rPr lang="en-US" smtClean="0"/>
              <a:t>18</a:t>
            </a:fld>
            <a:endParaRPr lang="en-US"/>
          </a:p>
        </p:txBody>
      </p:sp>
    </p:spTree>
    <p:extLst>
      <p:ext uri="{BB962C8B-B14F-4D97-AF65-F5344CB8AC3E}">
        <p14:creationId xmlns:p14="http://schemas.microsoft.com/office/powerpoint/2010/main" val="27323506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p:txBody>
      </p:sp>
      <p:sp>
        <p:nvSpPr>
          <p:cNvPr id="4" name="Slide Number Placeholder 3"/>
          <p:cNvSpPr>
            <a:spLocks noGrp="1"/>
          </p:cNvSpPr>
          <p:nvPr>
            <p:ph type="sldNum" sz="quarter" idx="5"/>
          </p:nvPr>
        </p:nvSpPr>
        <p:spPr/>
        <p:txBody>
          <a:bodyPr/>
          <a:lstStyle/>
          <a:p>
            <a:fld id="{4D626EB9-37A2-4D9D-9009-6518DBACA051}" type="slidenum">
              <a:rPr lang="en-US" smtClean="0"/>
              <a:t>19</a:t>
            </a:fld>
            <a:endParaRPr lang="en-US"/>
          </a:p>
        </p:txBody>
      </p:sp>
    </p:spTree>
    <p:extLst>
      <p:ext uri="{BB962C8B-B14F-4D97-AF65-F5344CB8AC3E}">
        <p14:creationId xmlns:p14="http://schemas.microsoft.com/office/powerpoint/2010/main" val="37450670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4D626EB9-37A2-4D9D-9009-6518DBACA051}" type="slidenum">
              <a:rPr lang="en-US" smtClean="0"/>
              <a:t>20</a:t>
            </a:fld>
            <a:endParaRPr lang="en-US"/>
          </a:p>
        </p:txBody>
      </p:sp>
    </p:spTree>
    <p:extLst>
      <p:ext uri="{BB962C8B-B14F-4D97-AF65-F5344CB8AC3E}">
        <p14:creationId xmlns:p14="http://schemas.microsoft.com/office/powerpoint/2010/main" val="35463320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626EB9-37A2-4D9D-9009-6518DBACA051}" type="slidenum">
              <a:rPr lang="en-US" smtClean="0"/>
              <a:t>3</a:t>
            </a:fld>
            <a:endParaRPr lang="en-US"/>
          </a:p>
        </p:txBody>
      </p:sp>
    </p:spTree>
    <p:extLst>
      <p:ext uri="{BB962C8B-B14F-4D97-AF65-F5344CB8AC3E}">
        <p14:creationId xmlns:p14="http://schemas.microsoft.com/office/powerpoint/2010/main" val="155235954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626EB9-37A2-4D9D-9009-6518DBACA051}" type="slidenum">
              <a:rPr lang="en-US" smtClean="0"/>
              <a:t>21</a:t>
            </a:fld>
            <a:endParaRPr lang="en-US"/>
          </a:p>
        </p:txBody>
      </p:sp>
    </p:spTree>
    <p:extLst>
      <p:ext uri="{BB962C8B-B14F-4D97-AF65-F5344CB8AC3E}">
        <p14:creationId xmlns:p14="http://schemas.microsoft.com/office/powerpoint/2010/main" val="3339043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626EB9-37A2-4D9D-9009-6518DBACA051}" type="slidenum">
              <a:rPr lang="en-US" smtClean="0"/>
              <a:t>22</a:t>
            </a:fld>
            <a:endParaRPr lang="en-US"/>
          </a:p>
        </p:txBody>
      </p:sp>
    </p:spTree>
    <p:extLst>
      <p:ext uri="{BB962C8B-B14F-4D97-AF65-F5344CB8AC3E}">
        <p14:creationId xmlns:p14="http://schemas.microsoft.com/office/powerpoint/2010/main" val="32807737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endParaRPr lang="en-US" dirty="0"/>
          </a:p>
        </p:txBody>
      </p:sp>
      <p:sp>
        <p:nvSpPr>
          <p:cNvPr id="4" name="Slide Number Placeholder 3"/>
          <p:cNvSpPr>
            <a:spLocks noGrp="1"/>
          </p:cNvSpPr>
          <p:nvPr>
            <p:ph type="sldNum" sz="quarter" idx="5"/>
          </p:nvPr>
        </p:nvSpPr>
        <p:spPr/>
        <p:txBody>
          <a:bodyPr/>
          <a:lstStyle/>
          <a:p>
            <a:fld id="{4D626EB9-37A2-4D9D-9009-6518DBACA051}" type="slidenum">
              <a:rPr lang="en-US" smtClean="0"/>
              <a:t>23</a:t>
            </a:fld>
            <a:endParaRPr lang="en-US"/>
          </a:p>
        </p:txBody>
      </p:sp>
    </p:spTree>
    <p:extLst>
      <p:ext uri="{BB962C8B-B14F-4D97-AF65-F5344CB8AC3E}">
        <p14:creationId xmlns:p14="http://schemas.microsoft.com/office/powerpoint/2010/main" val="24307150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4D626EB9-37A2-4D9D-9009-6518DBACA051}" type="slidenum">
              <a:rPr lang="en-US" smtClean="0"/>
              <a:t>24</a:t>
            </a:fld>
            <a:endParaRPr lang="en-US"/>
          </a:p>
        </p:txBody>
      </p:sp>
    </p:spTree>
    <p:extLst>
      <p:ext uri="{BB962C8B-B14F-4D97-AF65-F5344CB8AC3E}">
        <p14:creationId xmlns:p14="http://schemas.microsoft.com/office/powerpoint/2010/main" val="97363683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4D626EB9-37A2-4D9D-9009-6518DBACA051}" type="slidenum">
              <a:rPr lang="en-US" smtClean="0"/>
              <a:t>25</a:t>
            </a:fld>
            <a:endParaRPr lang="en-US"/>
          </a:p>
        </p:txBody>
      </p:sp>
    </p:spTree>
    <p:extLst>
      <p:ext uri="{BB962C8B-B14F-4D97-AF65-F5344CB8AC3E}">
        <p14:creationId xmlns:p14="http://schemas.microsoft.com/office/powerpoint/2010/main" val="250617257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4D626EB9-37A2-4D9D-9009-6518DBACA051}" type="slidenum">
              <a:rPr lang="en-US" smtClean="0"/>
              <a:t>26</a:t>
            </a:fld>
            <a:endParaRPr lang="en-US"/>
          </a:p>
        </p:txBody>
      </p:sp>
    </p:spTree>
    <p:extLst>
      <p:ext uri="{BB962C8B-B14F-4D97-AF65-F5344CB8AC3E}">
        <p14:creationId xmlns:p14="http://schemas.microsoft.com/office/powerpoint/2010/main" val="70990210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626EB9-37A2-4D9D-9009-6518DBACA051}" type="slidenum">
              <a:rPr lang="en-US" smtClean="0"/>
              <a:t>27</a:t>
            </a:fld>
            <a:endParaRPr lang="en-US"/>
          </a:p>
        </p:txBody>
      </p:sp>
    </p:spTree>
    <p:extLst>
      <p:ext uri="{BB962C8B-B14F-4D97-AF65-F5344CB8AC3E}">
        <p14:creationId xmlns:p14="http://schemas.microsoft.com/office/powerpoint/2010/main" val="256243160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626EB9-37A2-4D9D-9009-6518DBACA051}" type="slidenum">
              <a:rPr lang="en-US" smtClean="0"/>
              <a:t>28</a:t>
            </a:fld>
            <a:endParaRPr lang="en-US"/>
          </a:p>
        </p:txBody>
      </p:sp>
    </p:spTree>
    <p:extLst>
      <p:ext uri="{BB962C8B-B14F-4D97-AF65-F5344CB8AC3E}">
        <p14:creationId xmlns:p14="http://schemas.microsoft.com/office/powerpoint/2010/main" val="234583335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4D626EB9-37A2-4D9D-9009-6518DBACA051}" type="slidenum">
              <a:rPr lang="en-US" smtClean="0"/>
              <a:t>29</a:t>
            </a:fld>
            <a:endParaRPr lang="en-US"/>
          </a:p>
        </p:txBody>
      </p:sp>
    </p:spTree>
    <p:extLst>
      <p:ext uri="{BB962C8B-B14F-4D97-AF65-F5344CB8AC3E}">
        <p14:creationId xmlns:p14="http://schemas.microsoft.com/office/powerpoint/2010/main" val="243862691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4D626EB9-37A2-4D9D-9009-6518DBACA051}" type="slidenum">
              <a:rPr lang="en-US" smtClean="0"/>
              <a:t>30</a:t>
            </a:fld>
            <a:endParaRPr lang="en-US"/>
          </a:p>
        </p:txBody>
      </p:sp>
    </p:spTree>
    <p:extLst>
      <p:ext uri="{BB962C8B-B14F-4D97-AF65-F5344CB8AC3E}">
        <p14:creationId xmlns:p14="http://schemas.microsoft.com/office/powerpoint/2010/main" val="26732221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4D626EB9-37A2-4D9D-9009-6518DBACA051}" type="slidenum">
              <a:rPr lang="en-US" smtClean="0"/>
              <a:t>4</a:t>
            </a:fld>
            <a:endParaRPr lang="en-US"/>
          </a:p>
        </p:txBody>
      </p:sp>
    </p:spTree>
    <p:extLst>
      <p:ext uri="{BB962C8B-B14F-4D97-AF65-F5344CB8AC3E}">
        <p14:creationId xmlns:p14="http://schemas.microsoft.com/office/powerpoint/2010/main" val="256717165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626EB9-37A2-4D9D-9009-6518DBACA051}" type="slidenum">
              <a:rPr lang="en-US" smtClean="0"/>
              <a:t>31</a:t>
            </a:fld>
            <a:endParaRPr lang="en-US"/>
          </a:p>
        </p:txBody>
      </p:sp>
    </p:spTree>
    <p:extLst>
      <p:ext uri="{BB962C8B-B14F-4D97-AF65-F5344CB8AC3E}">
        <p14:creationId xmlns:p14="http://schemas.microsoft.com/office/powerpoint/2010/main" val="409328596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endParaRPr lang="en-US" dirty="0"/>
          </a:p>
        </p:txBody>
      </p:sp>
      <p:sp>
        <p:nvSpPr>
          <p:cNvPr id="4" name="Slide Number Placeholder 3"/>
          <p:cNvSpPr>
            <a:spLocks noGrp="1"/>
          </p:cNvSpPr>
          <p:nvPr>
            <p:ph type="sldNum" sz="quarter" idx="5"/>
          </p:nvPr>
        </p:nvSpPr>
        <p:spPr/>
        <p:txBody>
          <a:bodyPr/>
          <a:lstStyle/>
          <a:p>
            <a:fld id="{4D626EB9-37A2-4D9D-9009-6518DBACA051}" type="slidenum">
              <a:rPr lang="en-US" smtClean="0"/>
              <a:t>32</a:t>
            </a:fld>
            <a:endParaRPr lang="en-US"/>
          </a:p>
        </p:txBody>
      </p:sp>
    </p:spTree>
    <p:extLst>
      <p:ext uri="{BB962C8B-B14F-4D97-AF65-F5344CB8AC3E}">
        <p14:creationId xmlns:p14="http://schemas.microsoft.com/office/powerpoint/2010/main" val="197799644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626EB9-37A2-4D9D-9009-6518DBACA051}" type="slidenum">
              <a:rPr lang="en-US" smtClean="0"/>
              <a:t>33</a:t>
            </a:fld>
            <a:endParaRPr lang="en-US"/>
          </a:p>
        </p:txBody>
      </p:sp>
    </p:spTree>
    <p:extLst>
      <p:ext uri="{BB962C8B-B14F-4D97-AF65-F5344CB8AC3E}">
        <p14:creationId xmlns:p14="http://schemas.microsoft.com/office/powerpoint/2010/main" val="420150619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626EB9-37A2-4D9D-9009-6518DBACA051}" type="slidenum">
              <a:rPr lang="en-US" smtClean="0"/>
              <a:t>34</a:t>
            </a:fld>
            <a:endParaRPr lang="en-US"/>
          </a:p>
        </p:txBody>
      </p:sp>
    </p:spTree>
    <p:extLst>
      <p:ext uri="{BB962C8B-B14F-4D97-AF65-F5344CB8AC3E}">
        <p14:creationId xmlns:p14="http://schemas.microsoft.com/office/powerpoint/2010/main" val="119880745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626EB9-37A2-4D9D-9009-6518DBACA051}" type="slidenum">
              <a:rPr lang="en-US" smtClean="0"/>
              <a:t>35</a:t>
            </a:fld>
            <a:endParaRPr lang="en-US"/>
          </a:p>
        </p:txBody>
      </p:sp>
    </p:spTree>
    <p:extLst>
      <p:ext uri="{BB962C8B-B14F-4D97-AF65-F5344CB8AC3E}">
        <p14:creationId xmlns:p14="http://schemas.microsoft.com/office/powerpoint/2010/main" val="240793985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626EB9-37A2-4D9D-9009-6518DBACA051}" type="slidenum">
              <a:rPr lang="en-US" smtClean="0"/>
              <a:t>36</a:t>
            </a:fld>
            <a:endParaRPr lang="en-US"/>
          </a:p>
        </p:txBody>
      </p:sp>
    </p:spTree>
    <p:extLst>
      <p:ext uri="{BB962C8B-B14F-4D97-AF65-F5344CB8AC3E}">
        <p14:creationId xmlns:p14="http://schemas.microsoft.com/office/powerpoint/2010/main" val="216557079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626EB9-37A2-4D9D-9009-6518DBACA051}" type="slidenum">
              <a:rPr lang="en-US" smtClean="0"/>
              <a:t>37</a:t>
            </a:fld>
            <a:endParaRPr lang="en-US"/>
          </a:p>
        </p:txBody>
      </p:sp>
    </p:spTree>
    <p:extLst>
      <p:ext uri="{BB962C8B-B14F-4D97-AF65-F5344CB8AC3E}">
        <p14:creationId xmlns:p14="http://schemas.microsoft.com/office/powerpoint/2010/main" val="8103241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626EB9-37A2-4D9D-9009-6518DBACA051}" type="slidenum">
              <a:rPr lang="en-US" smtClean="0"/>
              <a:t>5</a:t>
            </a:fld>
            <a:endParaRPr lang="en-US"/>
          </a:p>
        </p:txBody>
      </p:sp>
    </p:spTree>
    <p:extLst>
      <p:ext uri="{BB962C8B-B14F-4D97-AF65-F5344CB8AC3E}">
        <p14:creationId xmlns:p14="http://schemas.microsoft.com/office/powerpoint/2010/main" val="18597994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626EB9-37A2-4D9D-9009-6518DBACA051}" type="slidenum">
              <a:rPr lang="en-US" smtClean="0"/>
              <a:t>6</a:t>
            </a:fld>
            <a:endParaRPr lang="en-US"/>
          </a:p>
        </p:txBody>
      </p:sp>
    </p:spTree>
    <p:extLst>
      <p:ext uri="{BB962C8B-B14F-4D97-AF65-F5344CB8AC3E}">
        <p14:creationId xmlns:p14="http://schemas.microsoft.com/office/powerpoint/2010/main" val="39769643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626EB9-37A2-4D9D-9009-6518DBACA051}" type="slidenum">
              <a:rPr lang="en-US" smtClean="0"/>
              <a:t>7</a:t>
            </a:fld>
            <a:endParaRPr lang="en-US"/>
          </a:p>
        </p:txBody>
      </p:sp>
    </p:spTree>
    <p:extLst>
      <p:ext uri="{BB962C8B-B14F-4D97-AF65-F5344CB8AC3E}">
        <p14:creationId xmlns:p14="http://schemas.microsoft.com/office/powerpoint/2010/main" val="1747711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626EB9-37A2-4D9D-9009-6518DBACA051}" type="slidenum">
              <a:rPr lang="en-US" smtClean="0"/>
              <a:t>8</a:t>
            </a:fld>
            <a:endParaRPr lang="en-US"/>
          </a:p>
        </p:txBody>
      </p:sp>
    </p:spTree>
    <p:extLst>
      <p:ext uri="{BB962C8B-B14F-4D97-AF65-F5344CB8AC3E}">
        <p14:creationId xmlns:p14="http://schemas.microsoft.com/office/powerpoint/2010/main" val="15450936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4D626EB9-37A2-4D9D-9009-6518DBACA051}" type="slidenum">
              <a:rPr lang="en-US" smtClean="0"/>
              <a:t>9</a:t>
            </a:fld>
            <a:endParaRPr lang="en-US"/>
          </a:p>
        </p:txBody>
      </p:sp>
    </p:spTree>
    <p:extLst>
      <p:ext uri="{BB962C8B-B14F-4D97-AF65-F5344CB8AC3E}">
        <p14:creationId xmlns:p14="http://schemas.microsoft.com/office/powerpoint/2010/main" val="25381010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4D626EB9-37A2-4D9D-9009-6518DBACA051}" type="slidenum">
              <a:rPr lang="en-US" smtClean="0"/>
              <a:t>10</a:t>
            </a:fld>
            <a:endParaRPr lang="en-US"/>
          </a:p>
        </p:txBody>
      </p:sp>
    </p:spTree>
    <p:extLst>
      <p:ext uri="{BB962C8B-B14F-4D97-AF65-F5344CB8AC3E}">
        <p14:creationId xmlns:p14="http://schemas.microsoft.com/office/powerpoint/2010/main" val="9645648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C8FE33C1-E5D0-1943-AFFE-6B8BBA2340FF}" type="datetimeFigureOut">
              <a:rPr lang="en-US" smtClean="0"/>
              <a:t>9/22/2021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1F17D-57E6-D142-BAC2-269037FD96B8}" type="slidenum">
              <a:rPr lang="en-US" smtClean="0"/>
              <a:t>‹#›</a:t>
            </a:fld>
            <a:endParaRPr lang="en-US"/>
          </a:p>
        </p:txBody>
      </p:sp>
    </p:spTree>
    <p:extLst>
      <p:ext uri="{BB962C8B-B14F-4D97-AF65-F5344CB8AC3E}">
        <p14:creationId xmlns:p14="http://schemas.microsoft.com/office/powerpoint/2010/main" val="12233467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8FE33C1-E5D0-1943-AFFE-6B8BBA2340FF}" type="datetimeFigureOut">
              <a:rPr lang="en-US" smtClean="0"/>
              <a:t>9/22/2021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1F17D-57E6-D142-BAC2-269037FD96B8}" type="slidenum">
              <a:rPr lang="en-US" smtClean="0"/>
              <a:t>‹#›</a:t>
            </a:fld>
            <a:endParaRPr lang="en-US"/>
          </a:p>
        </p:txBody>
      </p:sp>
    </p:spTree>
    <p:extLst>
      <p:ext uri="{BB962C8B-B14F-4D97-AF65-F5344CB8AC3E}">
        <p14:creationId xmlns:p14="http://schemas.microsoft.com/office/powerpoint/2010/main" val="26354688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8FE33C1-E5D0-1943-AFFE-6B8BBA2340FF}" type="datetimeFigureOut">
              <a:rPr lang="en-US" smtClean="0"/>
              <a:t>9/22/2021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1F17D-57E6-D142-BAC2-269037FD96B8}" type="slidenum">
              <a:rPr lang="en-US" smtClean="0"/>
              <a:t>‹#›</a:t>
            </a:fld>
            <a:endParaRPr lang="en-US"/>
          </a:p>
        </p:txBody>
      </p:sp>
    </p:spTree>
    <p:extLst>
      <p:ext uri="{BB962C8B-B14F-4D97-AF65-F5344CB8AC3E}">
        <p14:creationId xmlns:p14="http://schemas.microsoft.com/office/powerpoint/2010/main" val="11220917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8FE33C1-E5D0-1943-AFFE-6B8BBA2340FF}" type="datetimeFigureOut">
              <a:rPr lang="en-US" smtClean="0"/>
              <a:t>9/22/2021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1F17D-57E6-D142-BAC2-269037FD96B8}" type="slidenum">
              <a:rPr lang="en-US" smtClean="0"/>
              <a:t>‹#›</a:t>
            </a:fld>
            <a:endParaRPr lang="en-US"/>
          </a:p>
        </p:txBody>
      </p:sp>
    </p:spTree>
    <p:extLst>
      <p:ext uri="{BB962C8B-B14F-4D97-AF65-F5344CB8AC3E}">
        <p14:creationId xmlns:p14="http://schemas.microsoft.com/office/powerpoint/2010/main" val="28655624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8FE33C1-E5D0-1943-AFFE-6B8BBA2340FF}" type="datetimeFigureOut">
              <a:rPr lang="en-US" smtClean="0"/>
              <a:t>9/22/2021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1F17D-57E6-D142-BAC2-269037FD96B8}" type="slidenum">
              <a:rPr lang="en-US" smtClean="0"/>
              <a:t>‹#›</a:t>
            </a:fld>
            <a:endParaRPr lang="en-US"/>
          </a:p>
        </p:txBody>
      </p:sp>
    </p:spTree>
    <p:extLst>
      <p:ext uri="{BB962C8B-B14F-4D97-AF65-F5344CB8AC3E}">
        <p14:creationId xmlns:p14="http://schemas.microsoft.com/office/powerpoint/2010/main" val="16781019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8FE33C1-E5D0-1943-AFFE-6B8BBA2340FF}" type="datetimeFigureOut">
              <a:rPr lang="en-US" smtClean="0"/>
              <a:t>9/22/2021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1F17D-57E6-D142-BAC2-269037FD96B8}" type="slidenum">
              <a:rPr lang="en-US" smtClean="0"/>
              <a:t>‹#›</a:t>
            </a:fld>
            <a:endParaRPr lang="en-US"/>
          </a:p>
        </p:txBody>
      </p:sp>
    </p:spTree>
    <p:extLst>
      <p:ext uri="{BB962C8B-B14F-4D97-AF65-F5344CB8AC3E}">
        <p14:creationId xmlns:p14="http://schemas.microsoft.com/office/powerpoint/2010/main" val="8042154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8FE33C1-E5D0-1943-AFFE-6B8BBA2340FF}" type="datetimeFigureOut">
              <a:rPr lang="en-US" smtClean="0"/>
              <a:t>9/22/2021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6E1F17D-57E6-D142-BAC2-269037FD96B8}" type="slidenum">
              <a:rPr lang="en-US" smtClean="0"/>
              <a:t>‹#›</a:t>
            </a:fld>
            <a:endParaRPr lang="en-US"/>
          </a:p>
        </p:txBody>
      </p:sp>
    </p:spTree>
    <p:extLst>
      <p:ext uri="{BB962C8B-B14F-4D97-AF65-F5344CB8AC3E}">
        <p14:creationId xmlns:p14="http://schemas.microsoft.com/office/powerpoint/2010/main" val="37672914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8FE33C1-E5D0-1943-AFFE-6B8BBA2340FF}" type="datetimeFigureOut">
              <a:rPr lang="en-US" smtClean="0"/>
              <a:t>9/22/2021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1F17D-57E6-D142-BAC2-269037FD96B8}" type="slidenum">
              <a:rPr lang="en-US" smtClean="0"/>
              <a:t>‹#›</a:t>
            </a:fld>
            <a:endParaRPr lang="en-US"/>
          </a:p>
        </p:txBody>
      </p:sp>
    </p:spTree>
    <p:extLst>
      <p:ext uri="{BB962C8B-B14F-4D97-AF65-F5344CB8AC3E}">
        <p14:creationId xmlns:p14="http://schemas.microsoft.com/office/powerpoint/2010/main" val="31441469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8FE33C1-E5D0-1943-AFFE-6B8BBA2340FF}" type="datetimeFigureOut">
              <a:rPr lang="en-US" smtClean="0"/>
              <a:t>9/22/2021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1F17D-57E6-D142-BAC2-269037FD96B8}" type="slidenum">
              <a:rPr lang="en-US" smtClean="0"/>
              <a:t>‹#›</a:t>
            </a:fld>
            <a:endParaRPr lang="en-US"/>
          </a:p>
        </p:txBody>
      </p:sp>
    </p:spTree>
    <p:extLst>
      <p:ext uri="{BB962C8B-B14F-4D97-AF65-F5344CB8AC3E}">
        <p14:creationId xmlns:p14="http://schemas.microsoft.com/office/powerpoint/2010/main" val="8719277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8FE33C1-E5D0-1943-AFFE-6B8BBA2340FF}" type="datetimeFigureOut">
              <a:rPr lang="en-US" smtClean="0"/>
              <a:t>9/22/2021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1F17D-57E6-D142-BAC2-269037FD96B8}" type="slidenum">
              <a:rPr lang="en-US" smtClean="0"/>
              <a:t>‹#›</a:t>
            </a:fld>
            <a:endParaRPr lang="en-US"/>
          </a:p>
        </p:txBody>
      </p:sp>
    </p:spTree>
    <p:extLst>
      <p:ext uri="{BB962C8B-B14F-4D97-AF65-F5344CB8AC3E}">
        <p14:creationId xmlns:p14="http://schemas.microsoft.com/office/powerpoint/2010/main" val="16951610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8FE33C1-E5D0-1943-AFFE-6B8BBA2340FF}" type="datetimeFigureOut">
              <a:rPr lang="en-US" smtClean="0"/>
              <a:t>9/22/2021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1F17D-57E6-D142-BAC2-269037FD96B8}" type="slidenum">
              <a:rPr lang="en-US" smtClean="0"/>
              <a:t>‹#›</a:t>
            </a:fld>
            <a:endParaRPr lang="en-US"/>
          </a:p>
        </p:txBody>
      </p:sp>
    </p:spTree>
    <p:extLst>
      <p:ext uri="{BB962C8B-B14F-4D97-AF65-F5344CB8AC3E}">
        <p14:creationId xmlns:p14="http://schemas.microsoft.com/office/powerpoint/2010/main" val="1579213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8FE33C1-E5D0-1943-AFFE-6B8BBA2340FF}" type="datetimeFigureOut">
              <a:rPr lang="en-US" smtClean="0"/>
              <a:t>9/22/2021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6E1F17D-57E6-D142-BAC2-269037FD96B8}" type="slidenum">
              <a:rPr lang="en-US" smtClean="0"/>
              <a:t>‹#›</a:t>
            </a:fld>
            <a:endParaRPr lang="en-US"/>
          </a:p>
        </p:txBody>
      </p:sp>
    </p:spTree>
    <p:extLst>
      <p:ext uri="{BB962C8B-B14F-4D97-AF65-F5344CB8AC3E}">
        <p14:creationId xmlns:p14="http://schemas.microsoft.com/office/powerpoint/2010/main" val="25728453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6.jp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7.jp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8.jp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9.jp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0.jp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1.jp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12.jpg"/><Relationship Id="rId4" Type="http://schemas.openxmlformats.org/officeDocument/2006/relationships/image" Target="../media/image10.pn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3.jp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4.jpg"/></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15.jpg"/></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16.jpg"/></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17.jpg"/></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18.jpg"/></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19.jpg"/></Relationships>
</file>

<file path=ppt/slides/_rels/slide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20.jpg"/></Relationships>
</file>

<file path=ppt/slides/_rels/slide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21.jpeg"/></Relationships>
</file>

<file path=ppt/slides/_rels/slide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tags" Target="../tags/tag1.xml"/><Relationship Id="rId6" Type="http://schemas.openxmlformats.org/officeDocument/2006/relationships/image" Target="../media/image24.jpg"/><Relationship Id="rId5" Type="http://schemas.openxmlformats.org/officeDocument/2006/relationships/image" Target="../media/image23.png"/><Relationship Id="rId4" Type="http://schemas.openxmlformats.org/officeDocument/2006/relationships/image" Target="../media/image22.jpg"/></Relationships>
</file>

<file path=ppt/slides/_rels/slide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tags" Target="../tags/tag2.xml"/><Relationship Id="rId4" Type="http://schemas.openxmlformats.org/officeDocument/2006/relationships/image" Target="../media/image25.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4.jp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5.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685799" y="2998203"/>
            <a:ext cx="7772400" cy="794429"/>
          </a:xfrm>
        </p:spPr>
        <p:txBody>
          <a:bodyPr>
            <a:normAutofit/>
          </a:bodyPr>
          <a:lstStyle/>
          <a:p>
            <a:r>
              <a:rPr lang="en-US" sz="3600" dirty="0"/>
              <a:t>Jingwei Wu, PhD</a:t>
            </a:r>
          </a:p>
        </p:txBody>
      </p:sp>
      <p:sp>
        <p:nvSpPr>
          <p:cNvPr id="9" name="TextBox 8"/>
          <p:cNvSpPr txBox="1"/>
          <p:nvPr/>
        </p:nvSpPr>
        <p:spPr>
          <a:xfrm>
            <a:off x="2068831" y="486685"/>
            <a:ext cx="5097779" cy="2123658"/>
          </a:xfrm>
          <a:prstGeom prst="rect">
            <a:avLst/>
          </a:prstGeom>
          <a:noFill/>
        </p:spPr>
        <p:txBody>
          <a:bodyPr wrap="square" rtlCol="0">
            <a:spAutoFit/>
          </a:bodyPr>
          <a:lstStyle/>
          <a:p>
            <a:pPr algn="ctr"/>
            <a:r>
              <a:rPr lang="en-US" sz="4400"/>
              <a:t>Chapter 6</a:t>
            </a:r>
            <a:endParaRPr lang="en-US" sz="4400" dirty="0"/>
          </a:p>
          <a:p>
            <a:pPr algn="ctr"/>
            <a:r>
              <a:rPr lang="en-US" sz="4400" dirty="0"/>
              <a:t>Introduction to Hypothesis Testing</a:t>
            </a:r>
          </a:p>
        </p:txBody>
      </p:sp>
      <p:pic>
        <p:nvPicPr>
          <p:cNvPr id="12" name="Picture 11" descr="Public_Health_reg_KO.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39360" y="5892480"/>
            <a:ext cx="2379378" cy="835070"/>
          </a:xfrm>
          <a:prstGeom prst="rect">
            <a:avLst/>
          </a:prstGeom>
        </p:spPr>
      </p:pic>
      <p:sp>
        <p:nvSpPr>
          <p:cNvPr id="11" name="Rectangle 10"/>
          <p:cNvSpPr/>
          <p:nvPr/>
        </p:nvSpPr>
        <p:spPr>
          <a:xfrm>
            <a:off x="0" y="0"/>
            <a:ext cx="9144000" cy="141099"/>
          </a:xfrm>
          <a:prstGeom prst="rect">
            <a:avLst/>
          </a:prstGeom>
          <a:solidFill>
            <a:srgbClr val="5DB3D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5DB3D5"/>
              </a:solidFill>
            </a:endParaRPr>
          </a:p>
        </p:txBody>
      </p:sp>
      <p:pic>
        <p:nvPicPr>
          <p:cNvPr id="5" name="Picture 4" descr="header-rectangle-bw_Epi-Biosta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351536"/>
            <a:ext cx="9153144" cy="2523744"/>
          </a:xfrm>
          <a:prstGeom prst="rect">
            <a:avLst/>
          </a:prstGeom>
        </p:spPr>
      </p:pic>
      <p:sp>
        <p:nvSpPr>
          <p:cNvPr id="2" name="TextBox 1">
            <a:extLst>
              <a:ext uri="{FF2B5EF4-FFF2-40B4-BE49-F238E27FC236}">
                <a16:creationId xmlns:a16="http://schemas.microsoft.com/office/drawing/2014/main" id="{9704B034-AB6E-4CFF-A3F0-58A5C4C738F9}"/>
              </a:ext>
            </a:extLst>
          </p:cNvPr>
          <p:cNvSpPr txBox="1"/>
          <p:nvPr/>
        </p:nvSpPr>
        <p:spPr>
          <a:xfrm>
            <a:off x="1171575" y="4065306"/>
            <a:ext cx="7283597" cy="276999"/>
          </a:xfrm>
          <a:prstGeom prst="rect">
            <a:avLst/>
          </a:prstGeom>
          <a:noFill/>
        </p:spPr>
        <p:txBody>
          <a:bodyPr wrap="none" rtlCol="0">
            <a:spAutoFit/>
          </a:bodyPr>
          <a:lstStyle/>
          <a:p>
            <a:r>
              <a:rPr lang="en-US" sz="1200" dirty="0"/>
              <a:t>A courtesy of “USING AND INTERPRETING STATISTICS” by ERIC W. CORTY | THIRD EDITION  (Macmillan Education) </a:t>
            </a:r>
          </a:p>
        </p:txBody>
      </p:sp>
    </p:spTree>
    <p:extLst>
      <p:ext uri="{BB962C8B-B14F-4D97-AF65-F5344CB8AC3E}">
        <p14:creationId xmlns:p14="http://schemas.microsoft.com/office/powerpoint/2010/main" val="40126201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D9C210-BA7D-4DB3-B89A-FD28EBAFC21F}"/>
              </a:ext>
            </a:extLst>
          </p:cNvPr>
          <p:cNvSpPr>
            <a:spLocks noGrp="1"/>
          </p:cNvSpPr>
          <p:nvPr>
            <p:ph type="title"/>
          </p:nvPr>
        </p:nvSpPr>
        <p:spPr>
          <a:xfrm>
            <a:off x="651510" y="324270"/>
            <a:ext cx="5932170" cy="502602"/>
          </a:xfrm>
        </p:spPr>
        <p:txBody>
          <a:bodyPr>
            <a:normAutofit fontScale="90000"/>
          </a:bodyPr>
          <a:lstStyle/>
          <a:p>
            <a:r>
              <a:rPr lang="en-US" sz="4000" dirty="0"/>
              <a:t>Step 2: Check the Assumptions</a:t>
            </a:r>
          </a:p>
        </p:txBody>
      </p:sp>
      <p:pic>
        <p:nvPicPr>
          <p:cNvPr id="4" name="Picture 3" descr="footer-rectangle-bw_Epi-Biostat.png">
            <a:extLst>
              <a:ext uri="{FF2B5EF4-FFF2-40B4-BE49-F238E27FC236}">
                <a16:creationId xmlns:a16="http://schemas.microsoft.com/office/drawing/2014/main" id="{81288353-FC84-46AD-A701-FB6916FDCE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503680"/>
            <a:ext cx="9153144" cy="1371600"/>
          </a:xfrm>
          <a:prstGeom prst="rect">
            <a:avLst/>
          </a:prstGeom>
        </p:spPr>
      </p:pic>
      <p:sp>
        <p:nvSpPr>
          <p:cNvPr id="11" name="Text Placeholder 2">
            <a:extLst>
              <a:ext uri="{FF2B5EF4-FFF2-40B4-BE49-F238E27FC236}">
                <a16:creationId xmlns:a16="http://schemas.microsoft.com/office/drawing/2014/main" id="{153FF56D-1894-4BBB-A674-D35C8EF87D91}"/>
              </a:ext>
            </a:extLst>
          </p:cNvPr>
          <p:cNvSpPr>
            <a:spLocks noGrp="1"/>
          </p:cNvSpPr>
          <p:nvPr>
            <p:ph idx="1"/>
          </p:nvPr>
        </p:nvSpPr>
        <p:spPr>
          <a:xfrm>
            <a:off x="419100" y="1062883"/>
            <a:ext cx="5486400" cy="4525963"/>
          </a:xfrm>
        </p:spPr>
        <p:txBody>
          <a:bodyPr>
            <a:normAutofit fontScale="85000" lnSpcReduction="10000"/>
          </a:bodyPr>
          <a:lstStyle/>
          <a:p>
            <a:pPr>
              <a:lnSpc>
                <a:spcPct val="120000"/>
              </a:lnSpc>
              <a:spcBef>
                <a:spcPts val="0"/>
              </a:spcBef>
            </a:pPr>
            <a:r>
              <a:rPr lang="en-US" dirty="0"/>
              <a:t>All statistical tests have assumptions</a:t>
            </a:r>
          </a:p>
          <a:p>
            <a:pPr>
              <a:lnSpc>
                <a:spcPct val="120000"/>
              </a:lnSpc>
              <a:spcBef>
                <a:spcPts val="0"/>
              </a:spcBef>
            </a:pPr>
            <a:r>
              <a:rPr lang="en-US" b="0" dirty="0" err="1"/>
              <a:t>Nonrobust</a:t>
            </a:r>
            <a:r>
              <a:rPr lang="en-US" b="0" dirty="0"/>
              <a:t> assumption </a:t>
            </a:r>
          </a:p>
          <a:p>
            <a:pPr lvl="1">
              <a:lnSpc>
                <a:spcPct val="120000"/>
              </a:lnSpc>
              <a:spcBef>
                <a:spcPts val="0"/>
              </a:spcBef>
            </a:pPr>
            <a:r>
              <a:rPr lang="en-US" dirty="0"/>
              <a:t>Assumption for a statistical test that must be met in order to proceed with the test</a:t>
            </a:r>
          </a:p>
          <a:p>
            <a:pPr>
              <a:lnSpc>
                <a:spcPct val="120000"/>
              </a:lnSpc>
              <a:spcBef>
                <a:spcPts val="0"/>
              </a:spcBef>
            </a:pPr>
            <a:r>
              <a:rPr lang="en-US" b="0" dirty="0"/>
              <a:t>Robust assumption</a:t>
            </a:r>
          </a:p>
          <a:p>
            <a:pPr lvl="1">
              <a:lnSpc>
                <a:spcPct val="120000"/>
              </a:lnSpc>
              <a:spcBef>
                <a:spcPts val="0"/>
              </a:spcBef>
            </a:pPr>
            <a:r>
              <a:rPr lang="en-US" dirty="0"/>
              <a:t>Assumption for a statistical test that can be violated to some degree; it is still OK to proceed with the test </a:t>
            </a:r>
          </a:p>
          <a:p>
            <a:pPr>
              <a:lnSpc>
                <a:spcPct val="120000"/>
              </a:lnSpc>
              <a:spcBef>
                <a:spcPts val="0"/>
              </a:spcBef>
            </a:pPr>
            <a:endParaRPr lang="en-US" dirty="0"/>
          </a:p>
        </p:txBody>
      </p:sp>
      <p:sp>
        <p:nvSpPr>
          <p:cNvPr id="12" name="Rectangle 11">
            <a:extLst>
              <a:ext uri="{FF2B5EF4-FFF2-40B4-BE49-F238E27FC236}">
                <a16:creationId xmlns:a16="http://schemas.microsoft.com/office/drawing/2014/main" id="{DA053B46-7D12-4C86-A1B2-FE78A8A8E7C6}"/>
              </a:ext>
            </a:extLst>
          </p:cNvPr>
          <p:cNvSpPr/>
          <p:nvPr/>
        </p:nvSpPr>
        <p:spPr>
          <a:xfrm>
            <a:off x="5905500" y="4314709"/>
            <a:ext cx="2925572" cy="1200329"/>
          </a:xfrm>
          <a:prstGeom prst="rect">
            <a:avLst/>
          </a:prstGeom>
        </p:spPr>
        <p:txBody>
          <a:bodyPr wrap="square">
            <a:spAutoFit/>
          </a:bodyPr>
          <a:lstStyle/>
          <a:p>
            <a:r>
              <a:rPr lang="en-US" sz="1800" dirty="0">
                <a:ea typeface="Arial" charset="0"/>
                <a:cs typeface="Arial" charset="0"/>
              </a:rPr>
              <a:t>Before one can proceed with a test, one needs to make sure that its assumptions have been met.</a:t>
            </a:r>
          </a:p>
        </p:txBody>
      </p:sp>
      <p:pic>
        <p:nvPicPr>
          <p:cNvPr id="13" name="Picture 12" title="Drawing of a person next to a Z on a scale">
            <a:extLst>
              <a:ext uri="{FF2B5EF4-FFF2-40B4-BE49-F238E27FC236}">
                <a16:creationId xmlns:a16="http://schemas.microsoft.com/office/drawing/2014/main" id="{AD514E45-B31A-4131-A8CC-18987DC1074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10326" y="1062883"/>
            <a:ext cx="2925572" cy="3168490"/>
          </a:xfrm>
          <a:prstGeom prst="rect">
            <a:avLst/>
          </a:prstGeom>
        </p:spPr>
      </p:pic>
    </p:spTree>
    <p:extLst>
      <p:ext uri="{BB962C8B-B14F-4D97-AF65-F5344CB8AC3E}">
        <p14:creationId xmlns:p14="http://schemas.microsoft.com/office/powerpoint/2010/main" val="39313777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D9C210-BA7D-4DB3-B89A-FD28EBAFC21F}"/>
              </a:ext>
            </a:extLst>
          </p:cNvPr>
          <p:cNvSpPr>
            <a:spLocks noGrp="1"/>
          </p:cNvSpPr>
          <p:nvPr>
            <p:ph type="title"/>
          </p:nvPr>
        </p:nvSpPr>
        <p:spPr>
          <a:xfrm>
            <a:off x="651510" y="324270"/>
            <a:ext cx="5253990" cy="502602"/>
          </a:xfrm>
        </p:spPr>
        <p:txBody>
          <a:bodyPr>
            <a:normAutofit fontScale="90000"/>
          </a:bodyPr>
          <a:lstStyle/>
          <a:p>
            <a:r>
              <a:rPr lang="en-US" sz="4000" dirty="0"/>
              <a:t>Step 3: List the Hypotheses</a:t>
            </a:r>
          </a:p>
        </p:txBody>
      </p:sp>
      <p:pic>
        <p:nvPicPr>
          <p:cNvPr id="4" name="Picture 3" descr="footer-rectangle-bw_Epi-Biostat.png">
            <a:extLst>
              <a:ext uri="{FF2B5EF4-FFF2-40B4-BE49-F238E27FC236}">
                <a16:creationId xmlns:a16="http://schemas.microsoft.com/office/drawing/2014/main" id="{81288353-FC84-46AD-A701-FB6916FDCE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503680"/>
            <a:ext cx="9153144" cy="1371600"/>
          </a:xfrm>
          <a:prstGeom prst="rect">
            <a:avLst/>
          </a:prstGeom>
        </p:spPr>
      </p:pic>
      <p:sp>
        <p:nvSpPr>
          <p:cNvPr id="9" name="Text Placeholder 2">
            <a:extLst>
              <a:ext uri="{FF2B5EF4-FFF2-40B4-BE49-F238E27FC236}">
                <a16:creationId xmlns:a16="http://schemas.microsoft.com/office/drawing/2014/main" id="{5E0CD1D6-BAE5-4B51-859C-CC435B65A20E}"/>
              </a:ext>
            </a:extLst>
          </p:cNvPr>
          <p:cNvSpPr>
            <a:spLocks noGrp="1"/>
          </p:cNvSpPr>
          <p:nvPr>
            <p:ph idx="1"/>
          </p:nvPr>
        </p:nvSpPr>
        <p:spPr>
          <a:xfrm>
            <a:off x="417450" y="1000577"/>
            <a:ext cx="5413502" cy="4525963"/>
          </a:xfrm>
        </p:spPr>
        <p:txBody>
          <a:bodyPr>
            <a:normAutofit fontScale="62500" lnSpcReduction="20000"/>
          </a:bodyPr>
          <a:lstStyle/>
          <a:p>
            <a:pPr>
              <a:lnSpc>
                <a:spcPct val="120000"/>
              </a:lnSpc>
              <a:spcBef>
                <a:spcPts val="0"/>
              </a:spcBef>
            </a:pPr>
            <a:r>
              <a:rPr lang="en-US" dirty="0"/>
              <a:t>List the null hypothesis and </a:t>
            </a:r>
            <a:br>
              <a:rPr lang="en-US" dirty="0"/>
            </a:br>
            <a:r>
              <a:rPr lang="en-US" dirty="0"/>
              <a:t>alternative hypothesis</a:t>
            </a:r>
          </a:p>
          <a:p>
            <a:pPr lvl="1">
              <a:lnSpc>
                <a:spcPct val="120000"/>
              </a:lnSpc>
              <a:spcBef>
                <a:spcPts val="0"/>
              </a:spcBef>
            </a:pPr>
            <a:r>
              <a:rPr lang="en-US" dirty="0"/>
              <a:t>Hypotheses can be two-tailed or one-tailed.</a:t>
            </a:r>
          </a:p>
          <a:p>
            <a:pPr>
              <a:lnSpc>
                <a:spcPct val="120000"/>
              </a:lnSpc>
              <a:spcBef>
                <a:spcPts val="0"/>
              </a:spcBef>
            </a:pPr>
            <a:r>
              <a:rPr lang="en-US" dirty="0"/>
              <a:t>Two-tailed hypothesis test</a:t>
            </a:r>
          </a:p>
          <a:p>
            <a:pPr lvl="1">
              <a:lnSpc>
                <a:spcPct val="120000"/>
              </a:lnSpc>
              <a:spcBef>
                <a:spcPts val="0"/>
              </a:spcBef>
            </a:pPr>
            <a:r>
              <a:rPr lang="en-US" dirty="0"/>
              <a:t>Hypothesis that predicts the independent variable has an impact on the dependent variable, but does not predict the direction of the impact.</a:t>
            </a:r>
          </a:p>
          <a:p>
            <a:pPr lvl="1">
              <a:lnSpc>
                <a:spcPct val="120000"/>
              </a:lnSpc>
              <a:spcBef>
                <a:spcPts val="0"/>
              </a:spcBef>
            </a:pPr>
            <a:r>
              <a:rPr lang="en-US" dirty="0"/>
              <a:t>It is also called a </a:t>
            </a:r>
            <a:r>
              <a:rPr lang="en-US" dirty="0" err="1"/>
              <a:t>nondirectional</a:t>
            </a:r>
            <a:r>
              <a:rPr lang="en-US" dirty="0"/>
              <a:t> test.</a:t>
            </a:r>
          </a:p>
          <a:p>
            <a:pPr>
              <a:lnSpc>
                <a:spcPct val="120000"/>
              </a:lnSpc>
              <a:spcBef>
                <a:spcPts val="0"/>
              </a:spcBef>
            </a:pPr>
            <a:r>
              <a:rPr lang="en-US" dirty="0"/>
              <a:t>One-tailed hypothesis test</a:t>
            </a:r>
          </a:p>
          <a:p>
            <a:pPr lvl="1">
              <a:lnSpc>
                <a:spcPct val="120000"/>
              </a:lnSpc>
              <a:spcBef>
                <a:spcPts val="0"/>
              </a:spcBef>
            </a:pPr>
            <a:r>
              <a:rPr lang="en-US" dirty="0"/>
              <a:t>Hypothesis that predicts the independent variable has an impact on the dependent variable in a specific direction.</a:t>
            </a:r>
          </a:p>
          <a:p>
            <a:pPr lvl="1">
              <a:lnSpc>
                <a:spcPct val="120000"/>
              </a:lnSpc>
              <a:spcBef>
                <a:spcPts val="0"/>
              </a:spcBef>
            </a:pPr>
            <a:r>
              <a:rPr lang="en-US" dirty="0"/>
              <a:t>It is easier to reject the null hypothesis.</a:t>
            </a:r>
          </a:p>
          <a:p>
            <a:pPr>
              <a:lnSpc>
                <a:spcPct val="120000"/>
              </a:lnSpc>
              <a:spcBef>
                <a:spcPts val="0"/>
              </a:spcBef>
            </a:pPr>
            <a:endParaRPr lang="en-US" dirty="0"/>
          </a:p>
        </p:txBody>
      </p:sp>
      <p:sp>
        <p:nvSpPr>
          <p:cNvPr id="10" name="Rectangle 9">
            <a:extLst>
              <a:ext uri="{FF2B5EF4-FFF2-40B4-BE49-F238E27FC236}">
                <a16:creationId xmlns:a16="http://schemas.microsoft.com/office/drawing/2014/main" id="{75AC3312-F7C7-460F-9608-DA3A7F2B7A75}"/>
              </a:ext>
            </a:extLst>
          </p:cNvPr>
          <p:cNvSpPr/>
          <p:nvPr/>
        </p:nvSpPr>
        <p:spPr>
          <a:xfrm>
            <a:off x="5739320" y="4604062"/>
            <a:ext cx="3383280" cy="923330"/>
          </a:xfrm>
          <a:prstGeom prst="rect">
            <a:avLst/>
          </a:prstGeom>
        </p:spPr>
        <p:txBody>
          <a:bodyPr wrap="square">
            <a:spAutoFit/>
          </a:bodyPr>
          <a:lstStyle/>
          <a:p>
            <a:r>
              <a:rPr lang="en-US" sz="1800" dirty="0">
                <a:ea typeface="Arial" charset="0"/>
                <a:cs typeface="Arial" charset="0"/>
              </a:rPr>
              <a:t>The null and alternative</a:t>
            </a:r>
          </a:p>
          <a:p>
            <a:r>
              <a:rPr lang="en-US" sz="1800" dirty="0">
                <a:ea typeface="Arial" charset="0"/>
                <a:cs typeface="Arial" charset="0"/>
              </a:rPr>
              <a:t>hypotheses need to be specified for every statistical test.</a:t>
            </a:r>
          </a:p>
        </p:txBody>
      </p:sp>
      <p:pic>
        <p:nvPicPr>
          <p:cNvPr id="14" name="Picture 13" title="Drawing of a person thinking">
            <a:extLst>
              <a:ext uri="{FF2B5EF4-FFF2-40B4-BE49-F238E27FC236}">
                <a16:creationId xmlns:a16="http://schemas.microsoft.com/office/drawing/2014/main" id="{F44BE32E-8F50-404D-A0D3-86207C03231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19800" y="1000577"/>
            <a:ext cx="2458378" cy="3603485"/>
          </a:xfrm>
          <a:prstGeom prst="rect">
            <a:avLst/>
          </a:prstGeom>
        </p:spPr>
      </p:pic>
    </p:spTree>
    <p:extLst>
      <p:ext uri="{BB962C8B-B14F-4D97-AF65-F5344CB8AC3E}">
        <p14:creationId xmlns:p14="http://schemas.microsoft.com/office/powerpoint/2010/main" val="26979950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D9C210-BA7D-4DB3-B89A-FD28EBAFC21F}"/>
              </a:ext>
            </a:extLst>
          </p:cNvPr>
          <p:cNvSpPr>
            <a:spLocks noGrp="1"/>
          </p:cNvSpPr>
          <p:nvPr>
            <p:ph type="title"/>
          </p:nvPr>
        </p:nvSpPr>
        <p:spPr>
          <a:xfrm>
            <a:off x="651510" y="324270"/>
            <a:ext cx="5577840" cy="502602"/>
          </a:xfrm>
        </p:spPr>
        <p:txBody>
          <a:bodyPr>
            <a:normAutofit fontScale="90000"/>
          </a:bodyPr>
          <a:lstStyle/>
          <a:p>
            <a:r>
              <a:rPr lang="en-US" sz="4000" dirty="0"/>
              <a:t>Step 4: Set the Decision Rule</a:t>
            </a:r>
          </a:p>
        </p:txBody>
      </p:sp>
      <p:pic>
        <p:nvPicPr>
          <p:cNvPr id="4" name="Picture 3" descr="footer-rectangle-bw_Epi-Biostat.png">
            <a:extLst>
              <a:ext uri="{FF2B5EF4-FFF2-40B4-BE49-F238E27FC236}">
                <a16:creationId xmlns:a16="http://schemas.microsoft.com/office/drawing/2014/main" id="{81288353-FC84-46AD-A701-FB6916FDCE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503680"/>
            <a:ext cx="9153144" cy="1371600"/>
          </a:xfrm>
          <a:prstGeom prst="rect">
            <a:avLst/>
          </a:prstGeom>
        </p:spPr>
      </p:pic>
      <p:sp>
        <p:nvSpPr>
          <p:cNvPr id="11" name="Text Placeholder 2">
            <a:extLst>
              <a:ext uri="{FF2B5EF4-FFF2-40B4-BE49-F238E27FC236}">
                <a16:creationId xmlns:a16="http://schemas.microsoft.com/office/drawing/2014/main" id="{61992A2E-02CB-4EFD-A2B2-986C095D6B92}"/>
              </a:ext>
            </a:extLst>
          </p:cNvPr>
          <p:cNvSpPr>
            <a:spLocks noGrp="1"/>
          </p:cNvSpPr>
          <p:nvPr>
            <p:ph idx="1"/>
          </p:nvPr>
        </p:nvSpPr>
        <p:spPr>
          <a:xfrm>
            <a:off x="521045" y="1010361"/>
            <a:ext cx="4648200" cy="4525963"/>
          </a:xfrm>
        </p:spPr>
        <p:txBody>
          <a:bodyPr>
            <a:normAutofit fontScale="85000" lnSpcReduction="20000"/>
          </a:bodyPr>
          <a:lstStyle/>
          <a:p>
            <a:pPr>
              <a:lnSpc>
                <a:spcPct val="120000"/>
              </a:lnSpc>
              <a:spcBef>
                <a:spcPts val="0"/>
              </a:spcBef>
            </a:pPr>
            <a:r>
              <a:rPr lang="en-US" dirty="0"/>
              <a:t>Find the critical value of the test statistic.</a:t>
            </a:r>
          </a:p>
          <a:p>
            <a:pPr lvl="1">
              <a:lnSpc>
                <a:spcPct val="120000"/>
              </a:lnSpc>
              <a:spcBef>
                <a:spcPts val="0"/>
              </a:spcBef>
            </a:pPr>
            <a:r>
              <a:rPr lang="en-US" dirty="0"/>
              <a:t>Critical value is the value of the test statistic that forms the boundary between the rare zone and the common zone of sampling distribution of the test statistic.</a:t>
            </a:r>
            <a:br>
              <a:rPr lang="en-US" dirty="0"/>
            </a:br>
            <a:endParaRPr lang="en-US" dirty="0"/>
          </a:p>
          <a:p>
            <a:pPr>
              <a:lnSpc>
                <a:spcPct val="120000"/>
              </a:lnSpc>
              <a:spcBef>
                <a:spcPts val="0"/>
              </a:spcBef>
            </a:pPr>
            <a:r>
              <a:rPr lang="en-US" dirty="0"/>
              <a:t>Decision rule is made in advance.</a:t>
            </a:r>
          </a:p>
        </p:txBody>
      </p:sp>
      <p:sp>
        <p:nvSpPr>
          <p:cNvPr id="12" name="TextBox 11">
            <a:extLst>
              <a:ext uri="{FF2B5EF4-FFF2-40B4-BE49-F238E27FC236}">
                <a16:creationId xmlns:a16="http://schemas.microsoft.com/office/drawing/2014/main" id="{18054D01-4324-4E60-980F-847C3FE20233}"/>
              </a:ext>
            </a:extLst>
          </p:cNvPr>
          <p:cNvSpPr txBox="1"/>
          <p:nvPr/>
        </p:nvSpPr>
        <p:spPr>
          <a:xfrm>
            <a:off x="5087194" y="4648547"/>
            <a:ext cx="4038600" cy="923330"/>
          </a:xfrm>
          <a:prstGeom prst="rect">
            <a:avLst/>
          </a:prstGeom>
          <a:noFill/>
        </p:spPr>
        <p:txBody>
          <a:bodyPr wrap="square" rtlCol="0">
            <a:spAutoFit/>
          </a:bodyPr>
          <a:lstStyle/>
          <a:p>
            <a:r>
              <a:rPr lang="en-US" sz="1800" dirty="0">
                <a:solidFill>
                  <a:srgbClr val="000000"/>
                </a:solidFill>
              </a:rPr>
              <a:t>Setting the decision rule in advance means that one knows what to do when a choice point is reached.</a:t>
            </a:r>
          </a:p>
        </p:txBody>
      </p:sp>
      <p:pic>
        <p:nvPicPr>
          <p:cNvPr id="13" name="Picture 12" title="Drawing of a person at a fork in a road">
            <a:extLst>
              <a:ext uri="{FF2B5EF4-FFF2-40B4-BE49-F238E27FC236}">
                <a16:creationId xmlns:a16="http://schemas.microsoft.com/office/drawing/2014/main" id="{A4752D2B-2C89-4677-8087-89FD22052E4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86657" y="910093"/>
            <a:ext cx="3449809" cy="3727285"/>
          </a:xfrm>
          <a:prstGeom prst="rect">
            <a:avLst/>
          </a:prstGeom>
        </p:spPr>
      </p:pic>
    </p:spTree>
    <p:extLst>
      <p:ext uri="{BB962C8B-B14F-4D97-AF65-F5344CB8AC3E}">
        <p14:creationId xmlns:p14="http://schemas.microsoft.com/office/powerpoint/2010/main" val="40072780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D9C210-BA7D-4DB3-B89A-FD28EBAFC21F}"/>
              </a:ext>
            </a:extLst>
          </p:cNvPr>
          <p:cNvSpPr>
            <a:spLocks noGrp="1"/>
          </p:cNvSpPr>
          <p:nvPr>
            <p:ph type="title"/>
          </p:nvPr>
        </p:nvSpPr>
        <p:spPr>
          <a:xfrm>
            <a:off x="651510" y="324270"/>
            <a:ext cx="6435090" cy="502602"/>
          </a:xfrm>
        </p:spPr>
        <p:txBody>
          <a:bodyPr>
            <a:normAutofit fontScale="90000"/>
          </a:bodyPr>
          <a:lstStyle/>
          <a:p>
            <a:r>
              <a:rPr lang="en-US" sz="4000" dirty="0"/>
              <a:t>Step 5: Calculate the Test Statistic</a:t>
            </a:r>
          </a:p>
        </p:txBody>
      </p:sp>
      <p:pic>
        <p:nvPicPr>
          <p:cNvPr id="4" name="Picture 3" descr="footer-rectangle-bw_Epi-Biostat.png">
            <a:extLst>
              <a:ext uri="{FF2B5EF4-FFF2-40B4-BE49-F238E27FC236}">
                <a16:creationId xmlns:a16="http://schemas.microsoft.com/office/drawing/2014/main" id="{81288353-FC84-46AD-A701-FB6916FDCE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503680"/>
            <a:ext cx="9153144" cy="1371600"/>
          </a:xfrm>
          <a:prstGeom prst="rect">
            <a:avLst/>
          </a:prstGeom>
        </p:spPr>
      </p:pic>
      <p:sp>
        <p:nvSpPr>
          <p:cNvPr id="9" name="Text Placeholder 2">
            <a:extLst>
              <a:ext uri="{FF2B5EF4-FFF2-40B4-BE49-F238E27FC236}">
                <a16:creationId xmlns:a16="http://schemas.microsoft.com/office/drawing/2014/main" id="{383FCDAA-367D-480E-9858-C3950EC96D78}"/>
              </a:ext>
            </a:extLst>
          </p:cNvPr>
          <p:cNvSpPr>
            <a:spLocks noGrp="1"/>
          </p:cNvSpPr>
          <p:nvPr>
            <p:ph idx="1"/>
          </p:nvPr>
        </p:nvSpPr>
        <p:spPr>
          <a:xfrm>
            <a:off x="457200" y="1166019"/>
            <a:ext cx="4212021" cy="4525963"/>
          </a:xfrm>
        </p:spPr>
        <p:txBody>
          <a:bodyPr/>
          <a:lstStyle/>
          <a:p>
            <a:pPr>
              <a:spcBef>
                <a:spcPts val="0"/>
              </a:spcBef>
            </a:pPr>
            <a:r>
              <a:rPr lang="en-US" sz="3000" dirty="0"/>
              <a:t>Calculate the test statistic:</a:t>
            </a:r>
          </a:p>
          <a:p>
            <a:pPr lvl="1">
              <a:spcBef>
                <a:spcPts val="0"/>
              </a:spcBef>
            </a:pPr>
            <a:r>
              <a:rPr lang="en-US" sz="2600" dirty="0"/>
              <a:t>Plug the right numbers into a formula.</a:t>
            </a:r>
          </a:p>
        </p:txBody>
      </p:sp>
      <p:sp>
        <p:nvSpPr>
          <p:cNvPr id="10" name="Rectangle 9">
            <a:extLst>
              <a:ext uri="{FF2B5EF4-FFF2-40B4-BE49-F238E27FC236}">
                <a16:creationId xmlns:a16="http://schemas.microsoft.com/office/drawing/2014/main" id="{4F2E23FE-30DE-4259-AFDC-F372E70D4D2E}"/>
              </a:ext>
            </a:extLst>
          </p:cNvPr>
          <p:cNvSpPr/>
          <p:nvPr/>
        </p:nvSpPr>
        <p:spPr>
          <a:xfrm>
            <a:off x="4474779" y="4715386"/>
            <a:ext cx="4212021" cy="646331"/>
          </a:xfrm>
          <a:prstGeom prst="rect">
            <a:avLst/>
          </a:prstGeom>
        </p:spPr>
        <p:txBody>
          <a:bodyPr wrap="square">
            <a:spAutoFit/>
          </a:bodyPr>
          <a:lstStyle/>
          <a:p>
            <a:r>
              <a:rPr lang="en-US" sz="1800" dirty="0">
                <a:ea typeface="Arial" charset="0"/>
                <a:cs typeface="Arial" charset="0"/>
              </a:rPr>
              <a:t>Calculating the value for a test statistic is the fifth step in hypothesis testing.</a:t>
            </a:r>
          </a:p>
        </p:txBody>
      </p:sp>
      <p:pic>
        <p:nvPicPr>
          <p:cNvPr id="14" name="Picture 13" title="Drawing of a person writing">
            <a:extLst>
              <a:ext uri="{FF2B5EF4-FFF2-40B4-BE49-F238E27FC236}">
                <a16:creationId xmlns:a16="http://schemas.microsoft.com/office/drawing/2014/main" id="{13827008-5F51-4F28-BADC-F07749DC5BC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0" y="1041805"/>
            <a:ext cx="3738880" cy="3657600"/>
          </a:xfrm>
          <a:prstGeom prst="rect">
            <a:avLst/>
          </a:prstGeom>
        </p:spPr>
      </p:pic>
    </p:spTree>
    <p:extLst>
      <p:ext uri="{BB962C8B-B14F-4D97-AF65-F5344CB8AC3E}">
        <p14:creationId xmlns:p14="http://schemas.microsoft.com/office/powerpoint/2010/main" val="33066765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D9C210-BA7D-4DB3-B89A-FD28EBAFC21F}"/>
              </a:ext>
            </a:extLst>
          </p:cNvPr>
          <p:cNvSpPr>
            <a:spLocks noGrp="1"/>
          </p:cNvSpPr>
          <p:nvPr>
            <p:ph type="title"/>
          </p:nvPr>
        </p:nvSpPr>
        <p:spPr>
          <a:xfrm>
            <a:off x="651510" y="324270"/>
            <a:ext cx="5417820" cy="502602"/>
          </a:xfrm>
        </p:spPr>
        <p:txBody>
          <a:bodyPr>
            <a:normAutofit fontScale="90000"/>
          </a:bodyPr>
          <a:lstStyle/>
          <a:p>
            <a:r>
              <a:rPr lang="en-US" sz="4000" dirty="0"/>
              <a:t>Step 6: Interpret the Results</a:t>
            </a:r>
          </a:p>
        </p:txBody>
      </p:sp>
      <p:pic>
        <p:nvPicPr>
          <p:cNvPr id="4" name="Picture 3" descr="footer-rectangle-bw_Epi-Biostat.png">
            <a:extLst>
              <a:ext uri="{FF2B5EF4-FFF2-40B4-BE49-F238E27FC236}">
                <a16:creationId xmlns:a16="http://schemas.microsoft.com/office/drawing/2014/main" id="{81288353-FC84-46AD-A701-FB6916FDCE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503680"/>
            <a:ext cx="9153144" cy="1371600"/>
          </a:xfrm>
          <a:prstGeom prst="rect">
            <a:avLst/>
          </a:prstGeom>
        </p:spPr>
      </p:pic>
      <p:sp>
        <p:nvSpPr>
          <p:cNvPr id="11" name="Text Placeholder 2">
            <a:extLst>
              <a:ext uri="{FF2B5EF4-FFF2-40B4-BE49-F238E27FC236}">
                <a16:creationId xmlns:a16="http://schemas.microsoft.com/office/drawing/2014/main" id="{DCDC4AD9-DD80-4CDE-8223-054DB41A829A}"/>
              </a:ext>
            </a:extLst>
          </p:cNvPr>
          <p:cNvSpPr>
            <a:spLocks noGrp="1"/>
          </p:cNvSpPr>
          <p:nvPr>
            <p:ph idx="1"/>
          </p:nvPr>
        </p:nvSpPr>
        <p:spPr>
          <a:xfrm>
            <a:off x="457200" y="1000577"/>
            <a:ext cx="8229600" cy="4525963"/>
          </a:xfrm>
        </p:spPr>
        <p:txBody>
          <a:bodyPr>
            <a:normAutofit lnSpcReduction="10000"/>
          </a:bodyPr>
          <a:lstStyle/>
          <a:p>
            <a:pPr>
              <a:lnSpc>
                <a:spcPct val="110000"/>
              </a:lnSpc>
              <a:spcBef>
                <a:spcPts val="0"/>
              </a:spcBef>
            </a:pPr>
            <a:r>
              <a:rPr lang="en-US" b="1" dirty="0"/>
              <a:t>Four parts to writing an interpretation</a:t>
            </a:r>
          </a:p>
          <a:p>
            <a:pPr marL="971550" lvl="1" indent="-514350">
              <a:lnSpc>
                <a:spcPct val="110000"/>
              </a:lnSpc>
              <a:spcBef>
                <a:spcPts val="0"/>
              </a:spcBef>
              <a:buFont typeface="+mj-lt"/>
              <a:buAutoNum type="arabicPeriod"/>
            </a:pPr>
            <a:r>
              <a:rPr lang="en-US" dirty="0"/>
              <a:t>Recap why the study was done.</a:t>
            </a:r>
            <a:br>
              <a:rPr lang="en-US" dirty="0"/>
            </a:br>
            <a:endParaRPr lang="en-US" dirty="0"/>
          </a:p>
          <a:p>
            <a:pPr marL="971550" lvl="1" indent="-514350">
              <a:lnSpc>
                <a:spcPct val="110000"/>
              </a:lnSpc>
              <a:spcBef>
                <a:spcPts val="0"/>
              </a:spcBef>
              <a:buFont typeface="+mj-lt"/>
              <a:buAutoNum type="arabicPeriod"/>
            </a:pPr>
            <a:r>
              <a:rPr lang="en-US" dirty="0"/>
              <a:t>Provide the main factual results, for example, the mean scores for the control group and the experimental group.</a:t>
            </a:r>
            <a:br>
              <a:rPr lang="en-US" dirty="0"/>
            </a:br>
            <a:endParaRPr lang="en-US" dirty="0"/>
          </a:p>
          <a:p>
            <a:pPr marL="971550" lvl="1" indent="-514350">
              <a:lnSpc>
                <a:spcPct val="110000"/>
              </a:lnSpc>
              <a:spcBef>
                <a:spcPts val="0"/>
              </a:spcBef>
              <a:buFont typeface="+mj-lt"/>
              <a:buAutoNum type="arabicPeriod"/>
            </a:pPr>
            <a:r>
              <a:rPr lang="en-US" dirty="0"/>
              <a:t>Explain what the results mean.</a:t>
            </a:r>
            <a:br>
              <a:rPr lang="en-US" dirty="0"/>
            </a:br>
            <a:endParaRPr lang="en-US" dirty="0"/>
          </a:p>
          <a:p>
            <a:pPr marL="971550" lvl="1" indent="-514350">
              <a:lnSpc>
                <a:spcPct val="110000"/>
              </a:lnSpc>
              <a:spcBef>
                <a:spcPts val="0"/>
              </a:spcBef>
              <a:buFont typeface="+mj-lt"/>
              <a:buAutoNum type="arabicPeriod"/>
            </a:pPr>
            <a:r>
              <a:rPr lang="en-US" dirty="0"/>
              <a:t>Make suggestions for future research.</a:t>
            </a:r>
          </a:p>
        </p:txBody>
      </p:sp>
      <p:pic>
        <p:nvPicPr>
          <p:cNvPr id="5" name="Picture 4" descr="A screenshot of a cell phone&#10;&#10;Description automatically generated">
            <a:extLst>
              <a:ext uri="{FF2B5EF4-FFF2-40B4-BE49-F238E27FC236}">
                <a16:creationId xmlns:a16="http://schemas.microsoft.com/office/drawing/2014/main" id="{492354FC-60BE-4654-90E6-F00B27E57069}"/>
              </a:ext>
            </a:extLst>
          </p:cNvPr>
          <p:cNvPicPr>
            <a:picLocks noChangeAspect="1"/>
          </p:cNvPicPr>
          <p:nvPr/>
        </p:nvPicPr>
        <p:blipFill>
          <a:blip r:embed="rId4"/>
          <a:stretch>
            <a:fillRect/>
          </a:stretch>
        </p:blipFill>
        <p:spPr>
          <a:xfrm>
            <a:off x="89469" y="1650182"/>
            <a:ext cx="8843427" cy="3766646"/>
          </a:xfrm>
          <a:prstGeom prst="rect">
            <a:avLst/>
          </a:prstGeom>
        </p:spPr>
      </p:pic>
    </p:spTree>
    <p:extLst>
      <p:ext uri="{BB962C8B-B14F-4D97-AF65-F5344CB8AC3E}">
        <p14:creationId xmlns:p14="http://schemas.microsoft.com/office/powerpoint/2010/main" val="1359217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D9C210-BA7D-4DB3-B89A-FD28EBAFC21F}"/>
              </a:ext>
            </a:extLst>
          </p:cNvPr>
          <p:cNvSpPr>
            <a:spLocks noGrp="1"/>
          </p:cNvSpPr>
          <p:nvPr>
            <p:ph type="title"/>
          </p:nvPr>
        </p:nvSpPr>
        <p:spPr>
          <a:xfrm>
            <a:off x="651510" y="324270"/>
            <a:ext cx="7669530" cy="502602"/>
          </a:xfrm>
        </p:spPr>
        <p:txBody>
          <a:bodyPr>
            <a:normAutofit fontScale="90000"/>
          </a:bodyPr>
          <a:lstStyle/>
          <a:p>
            <a:r>
              <a:rPr lang="en-US" sz="4000" dirty="0"/>
              <a:t>Six Steps of Hypothesis Testing: Example</a:t>
            </a:r>
          </a:p>
        </p:txBody>
      </p:sp>
      <p:pic>
        <p:nvPicPr>
          <p:cNvPr id="4" name="Picture 3" descr="footer-rectangle-bw_Epi-Biostat.png">
            <a:extLst>
              <a:ext uri="{FF2B5EF4-FFF2-40B4-BE49-F238E27FC236}">
                <a16:creationId xmlns:a16="http://schemas.microsoft.com/office/drawing/2014/main" id="{81288353-FC84-46AD-A701-FB6916FDCE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503680"/>
            <a:ext cx="9153144" cy="1371600"/>
          </a:xfrm>
          <a:prstGeom prst="rect">
            <a:avLst/>
          </a:prstGeom>
        </p:spPr>
      </p:pic>
      <p:sp>
        <p:nvSpPr>
          <p:cNvPr id="7" name="Text Placeholder 2">
            <a:extLst>
              <a:ext uri="{FF2B5EF4-FFF2-40B4-BE49-F238E27FC236}">
                <a16:creationId xmlns:a16="http://schemas.microsoft.com/office/drawing/2014/main" id="{0ED63536-65D4-42B3-85FD-9FD7C21B1A8D}"/>
              </a:ext>
            </a:extLst>
          </p:cNvPr>
          <p:cNvSpPr>
            <a:spLocks noGrp="1"/>
          </p:cNvSpPr>
          <p:nvPr>
            <p:ph idx="1"/>
          </p:nvPr>
        </p:nvSpPr>
        <p:spPr>
          <a:xfrm>
            <a:off x="457200" y="1166018"/>
            <a:ext cx="8229600" cy="4525963"/>
          </a:xfrm>
        </p:spPr>
        <p:txBody>
          <a:bodyPr>
            <a:normAutofit/>
          </a:bodyPr>
          <a:lstStyle/>
          <a:p>
            <a:pPr>
              <a:spcBef>
                <a:spcPts val="0"/>
              </a:spcBef>
            </a:pPr>
            <a:r>
              <a:rPr lang="en-US" sz="3000" dirty="0"/>
              <a:t>Do adopted children differ in intelligence from the general population?</a:t>
            </a:r>
          </a:p>
          <a:p>
            <a:pPr lvl="1">
              <a:spcBef>
                <a:spcPts val="0"/>
              </a:spcBef>
            </a:pPr>
            <a:r>
              <a:rPr lang="en-US" sz="2200" b="1" dirty="0"/>
              <a:t>STEP 1:</a:t>
            </a:r>
            <a:r>
              <a:rPr lang="en-US" sz="2200" dirty="0"/>
              <a:t> Pick a Test</a:t>
            </a:r>
          </a:p>
          <a:p>
            <a:pPr lvl="2">
              <a:spcBef>
                <a:spcPts val="0"/>
              </a:spcBef>
            </a:pPr>
            <a:r>
              <a:rPr lang="en-US" sz="2200" dirty="0"/>
              <a:t>Single-sample </a:t>
            </a:r>
            <a:r>
              <a:rPr lang="en-US" sz="2200" i="1" dirty="0"/>
              <a:t>z</a:t>
            </a:r>
            <a:r>
              <a:rPr lang="en-US" sz="2200" dirty="0"/>
              <a:t> test (IQ population standard deviation known, </a:t>
            </a:r>
            <a:r>
              <a:rPr lang="el-GR" sz="2200" dirty="0"/>
              <a:t>σ</a:t>
            </a:r>
            <a:r>
              <a:rPr lang="en-US" sz="2200" dirty="0"/>
              <a:t> = 15)</a:t>
            </a:r>
            <a:br>
              <a:rPr lang="en-US" sz="2200" dirty="0"/>
            </a:br>
            <a:endParaRPr lang="en-US" sz="2200" dirty="0"/>
          </a:p>
          <a:p>
            <a:pPr lvl="1">
              <a:spcBef>
                <a:spcPts val="0"/>
              </a:spcBef>
            </a:pPr>
            <a:r>
              <a:rPr lang="en-US" sz="2200" b="1" dirty="0"/>
              <a:t>STEP 2:</a:t>
            </a:r>
            <a:r>
              <a:rPr lang="en-US" sz="2200" dirty="0"/>
              <a:t> Check the Assumptions</a:t>
            </a:r>
          </a:p>
          <a:p>
            <a:pPr lvl="2">
              <a:spcBef>
                <a:spcPts val="0"/>
              </a:spcBef>
            </a:pPr>
            <a:r>
              <a:rPr lang="en-US" sz="2200" dirty="0"/>
              <a:t>Random sample</a:t>
            </a:r>
          </a:p>
          <a:p>
            <a:pPr lvl="2">
              <a:spcBef>
                <a:spcPts val="0"/>
              </a:spcBef>
            </a:pPr>
            <a:r>
              <a:rPr lang="en-US" sz="2200" dirty="0"/>
              <a:t>Independence of observations</a:t>
            </a:r>
          </a:p>
          <a:p>
            <a:pPr lvl="2">
              <a:spcBef>
                <a:spcPts val="0"/>
              </a:spcBef>
            </a:pPr>
            <a:r>
              <a:rPr lang="en-US" sz="2200" dirty="0"/>
              <a:t>Normality</a:t>
            </a:r>
          </a:p>
          <a:p>
            <a:pPr lvl="2">
              <a:spcBef>
                <a:spcPts val="0"/>
              </a:spcBef>
            </a:pPr>
            <a:endParaRPr lang="en-US" dirty="0"/>
          </a:p>
        </p:txBody>
      </p:sp>
      <p:pic>
        <p:nvPicPr>
          <p:cNvPr id="5" name="Picture 4" descr="A screenshot of a cell phone&#10;&#10;Description automatically generated">
            <a:extLst>
              <a:ext uri="{FF2B5EF4-FFF2-40B4-BE49-F238E27FC236}">
                <a16:creationId xmlns:a16="http://schemas.microsoft.com/office/drawing/2014/main" id="{D93E087D-BE6A-4DDA-990B-E1741410F136}"/>
              </a:ext>
            </a:extLst>
          </p:cNvPr>
          <p:cNvPicPr>
            <a:picLocks noChangeAspect="1"/>
          </p:cNvPicPr>
          <p:nvPr/>
        </p:nvPicPr>
        <p:blipFill>
          <a:blip r:embed="rId4"/>
          <a:stretch>
            <a:fillRect/>
          </a:stretch>
        </p:blipFill>
        <p:spPr>
          <a:xfrm>
            <a:off x="914400" y="431774"/>
            <a:ext cx="6901572" cy="3036692"/>
          </a:xfrm>
          <a:prstGeom prst="rect">
            <a:avLst/>
          </a:prstGeom>
        </p:spPr>
      </p:pic>
    </p:spTree>
    <p:extLst>
      <p:ext uri="{BB962C8B-B14F-4D97-AF65-F5344CB8AC3E}">
        <p14:creationId xmlns:p14="http://schemas.microsoft.com/office/powerpoint/2010/main" val="2435353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D9C210-BA7D-4DB3-B89A-FD28EBAFC21F}"/>
              </a:ext>
            </a:extLst>
          </p:cNvPr>
          <p:cNvSpPr>
            <a:spLocks noGrp="1"/>
          </p:cNvSpPr>
          <p:nvPr>
            <p:ph type="title"/>
          </p:nvPr>
        </p:nvSpPr>
        <p:spPr>
          <a:xfrm>
            <a:off x="651510" y="324270"/>
            <a:ext cx="7669530" cy="944460"/>
          </a:xfrm>
        </p:spPr>
        <p:txBody>
          <a:bodyPr>
            <a:normAutofit fontScale="90000"/>
          </a:bodyPr>
          <a:lstStyle/>
          <a:p>
            <a:pPr algn="l"/>
            <a:r>
              <a:rPr lang="en-US" sz="4000" dirty="0"/>
              <a:t>Six Steps of Hypothesis Testing: Example </a:t>
            </a:r>
            <a:r>
              <a:rPr lang="en-US" sz="4000" i="1" dirty="0"/>
              <a:t>(continued)</a:t>
            </a:r>
            <a:endParaRPr lang="en-US" sz="4000" dirty="0"/>
          </a:p>
        </p:txBody>
      </p:sp>
      <p:pic>
        <p:nvPicPr>
          <p:cNvPr id="4" name="Picture 3" descr="footer-rectangle-bw_Epi-Biostat.png">
            <a:extLst>
              <a:ext uri="{FF2B5EF4-FFF2-40B4-BE49-F238E27FC236}">
                <a16:creationId xmlns:a16="http://schemas.microsoft.com/office/drawing/2014/main" id="{81288353-FC84-46AD-A701-FB6916FDCE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503680"/>
            <a:ext cx="9153144" cy="1371600"/>
          </a:xfrm>
          <a:prstGeom prst="rect">
            <a:avLst/>
          </a:prstGeom>
        </p:spPr>
      </p:pic>
      <p:sp>
        <p:nvSpPr>
          <p:cNvPr id="8" name="Text Placeholder 2">
            <a:extLst>
              <a:ext uri="{FF2B5EF4-FFF2-40B4-BE49-F238E27FC236}">
                <a16:creationId xmlns:a16="http://schemas.microsoft.com/office/drawing/2014/main" id="{65870364-C333-4D31-8B53-E08407087466}"/>
              </a:ext>
            </a:extLst>
          </p:cNvPr>
          <p:cNvSpPr>
            <a:spLocks noGrp="1"/>
          </p:cNvSpPr>
          <p:nvPr>
            <p:ph idx="1"/>
          </p:nvPr>
        </p:nvSpPr>
        <p:spPr>
          <a:xfrm>
            <a:off x="457200" y="1463041"/>
            <a:ext cx="8001000" cy="4149090"/>
          </a:xfrm>
        </p:spPr>
        <p:txBody>
          <a:bodyPr>
            <a:normAutofit fontScale="92500" lnSpcReduction="20000"/>
          </a:bodyPr>
          <a:lstStyle/>
          <a:p>
            <a:pPr>
              <a:lnSpc>
                <a:spcPct val="110000"/>
              </a:lnSpc>
              <a:spcBef>
                <a:spcPts val="0"/>
              </a:spcBef>
            </a:pPr>
            <a:r>
              <a:rPr lang="en-US" sz="2400" b="1" dirty="0"/>
              <a:t>STEP 3:</a:t>
            </a:r>
            <a:r>
              <a:rPr lang="en-US" sz="2400" dirty="0"/>
              <a:t> List the Hypotheses: Two-tailed test, generate null hypothesis first, alternative hypothesis second</a:t>
            </a:r>
          </a:p>
          <a:p>
            <a:pPr lvl="2">
              <a:lnSpc>
                <a:spcPct val="110000"/>
              </a:lnSpc>
              <a:spcBef>
                <a:spcPts val="0"/>
              </a:spcBef>
            </a:pPr>
            <a:r>
              <a:rPr lang="en-US" dirty="0"/>
              <a:t>Null Hypothesis (</a:t>
            </a:r>
            <a:r>
              <a:rPr lang="en-US" i="1" dirty="0"/>
              <a:t>H</a:t>
            </a:r>
            <a:r>
              <a:rPr lang="en-US" baseline="-25000" dirty="0"/>
              <a:t>0</a:t>
            </a:r>
            <a:r>
              <a:rPr lang="en-US" dirty="0"/>
              <a:t>)</a:t>
            </a:r>
            <a:br>
              <a:rPr lang="en-US" dirty="0"/>
            </a:br>
            <a:br>
              <a:rPr lang="en-US" sz="1900" dirty="0"/>
            </a:br>
            <a:r>
              <a:rPr lang="en-US" i="1" dirty="0"/>
              <a:t>H</a:t>
            </a:r>
            <a:r>
              <a:rPr lang="en-US" baseline="-25000" dirty="0"/>
              <a:t>0</a:t>
            </a:r>
            <a:r>
              <a:rPr lang="en-US" dirty="0"/>
              <a:t>:</a:t>
            </a:r>
            <a:r>
              <a:rPr lang="el-GR" dirty="0"/>
              <a:t>μ</a:t>
            </a:r>
            <a:r>
              <a:rPr lang="en-US" baseline="-25000" dirty="0" err="1"/>
              <a:t>AdoptedChildren</a:t>
            </a:r>
            <a:r>
              <a:rPr lang="en-US" dirty="0"/>
              <a:t> = 100</a:t>
            </a:r>
          </a:p>
          <a:p>
            <a:pPr lvl="3">
              <a:lnSpc>
                <a:spcPct val="110000"/>
              </a:lnSpc>
              <a:spcBef>
                <a:spcPts val="0"/>
              </a:spcBef>
            </a:pPr>
            <a:r>
              <a:rPr lang="en-US" dirty="0"/>
              <a:t>Statement about the population; </a:t>
            </a:r>
            <a:r>
              <a:rPr lang="el-GR" dirty="0"/>
              <a:t>μ</a:t>
            </a:r>
            <a:r>
              <a:rPr lang="en-US" dirty="0"/>
              <a:t> is the population mean</a:t>
            </a:r>
          </a:p>
          <a:p>
            <a:pPr lvl="3">
              <a:lnSpc>
                <a:spcPct val="110000"/>
              </a:lnSpc>
              <a:spcBef>
                <a:spcPts val="0"/>
              </a:spcBef>
            </a:pPr>
            <a:r>
              <a:rPr lang="en-US" dirty="0"/>
              <a:t>Negative statement: intelligence of adopted children is not different from the mean IQ for the population of children</a:t>
            </a:r>
          </a:p>
          <a:p>
            <a:pPr lvl="3">
              <a:lnSpc>
                <a:spcPct val="110000"/>
              </a:lnSpc>
              <a:spcBef>
                <a:spcPts val="0"/>
              </a:spcBef>
            </a:pPr>
            <a:r>
              <a:rPr lang="en-US" dirty="0"/>
              <a:t>Specific statement: population mean is exactly 100</a:t>
            </a:r>
          </a:p>
          <a:p>
            <a:pPr lvl="2">
              <a:lnSpc>
                <a:spcPct val="110000"/>
              </a:lnSpc>
              <a:spcBef>
                <a:spcPts val="0"/>
              </a:spcBef>
            </a:pPr>
            <a:r>
              <a:rPr lang="en-US" dirty="0"/>
              <a:t>Alternative Hypothesis (</a:t>
            </a:r>
            <a:r>
              <a:rPr lang="en-US" i="1" dirty="0"/>
              <a:t>H</a:t>
            </a:r>
            <a:r>
              <a:rPr lang="en-US" baseline="-25000" dirty="0"/>
              <a:t>1</a:t>
            </a:r>
            <a:r>
              <a:rPr lang="en-US" dirty="0"/>
              <a:t>)</a:t>
            </a:r>
            <a:br>
              <a:rPr lang="en-US" dirty="0"/>
            </a:br>
            <a:br>
              <a:rPr lang="en-US" sz="1900" dirty="0"/>
            </a:br>
            <a:r>
              <a:rPr lang="en-US" dirty="0"/>
              <a:t> </a:t>
            </a:r>
            <a:r>
              <a:rPr lang="en-US" i="1" dirty="0"/>
              <a:t>H</a:t>
            </a:r>
            <a:r>
              <a:rPr lang="en-US" baseline="-25000" dirty="0"/>
              <a:t>1</a:t>
            </a:r>
            <a:r>
              <a:rPr lang="en-US" dirty="0"/>
              <a:t>:</a:t>
            </a:r>
            <a:r>
              <a:rPr lang="el-GR" dirty="0"/>
              <a:t>μ</a:t>
            </a:r>
            <a:r>
              <a:rPr lang="en-US" baseline="-25000" dirty="0" err="1"/>
              <a:t>AdoptedChildren</a:t>
            </a:r>
            <a:r>
              <a:rPr lang="en-US" dirty="0"/>
              <a:t> ≠ 100</a:t>
            </a:r>
          </a:p>
          <a:p>
            <a:pPr lvl="3">
              <a:lnSpc>
                <a:spcPct val="110000"/>
              </a:lnSpc>
              <a:spcBef>
                <a:spcPts val="0"/>
              </a:spcBef>
            </a:pPr>
            <a:r>
              <a:rPr lang="en-US" dirty="0"/>
              <a:t>States that the population mean for adopted children is something other than 100</a:t>
            </a:r>
          </a:p>
        </p:txBody>
      </p:sp>
    </p:spTree>
    <p:extLst>
      <p:ext uri="{BB962C8B-B14F-4D97-AF65-F5344CB8AC3E}">
        <p14:creationId xmlns:p14="http://schemas.microsoft.com/office/powerpoint/2010/main" val="35463538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D9C210-BA7D-4DB3-B89A-FD28EBAFC21F}"/>
              </a:ext>
            </a:extLst>
          </p:cNvPr>
          <p:cNvSpPr>
            <a:spLocks noGrp="1"/>
          </p:cNvSpPr>
          <p:nvPr>
            <p:ph type="title"/>
          </p:nvPr>
        </p:nvSpPr>
        <p:spPr>
          <a:xfrm>
            <a:off x="651510" y="324270"/>
            <a:ext cx="7669530" cy="944460"/>
          </a:xfrm>
        </p:spPr>
        <p:txBody>
          <a:bodyPr>
            <a:normAutofit fontScale="90000"/>
          </a:bodyPr>
          <a:lstStyle/>
          <a:p>
            <a:pPr algn="l"/>
            <a:r>
              <a:rPr lang="en-US" sz="4000" dirty="0"/>
              <a:t>Six Steps of Hypothesis Testing: Example </a:t>
            </a:r>
            <a:r>
              <a:rPr lang="en-US" sz="4000" i="1" dirty="0"/>
              <a:t>(continued)</a:t>
            </a:r>
            <a:endParaRPr lang="en-US" sz="4000" dirty="0"/>
          </a:p>
        </p:txBody>
      </p:sp>
      <p:pic>
        <p:nvPicPr>
          <p:cNvPr id="4" name="Picture 3" descr="footer-rectangle-bw_Epi-Biostat.png">
            <a:extLst>
              <a:ext uri="{FF2B5EF4-FFF2-40B4-BE49-F238E27FC236}">
                <a16:creationId xmlns:a16="http://schemas.microsoft.com/office/drawing/2014/main" id="{81288353-FC84-46AD-A701-FB6916FDCE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503680"/>
            <a:ext cx="9153144" cy="1371600"/>
          </a:xfrm>
          <a:prstGeom prst="rect">
            <a:avLst/>
          </a:prstGeom>
        </p:spPr>
      </p:pic>
      <p:sp>
        <p:nvSpPr>
          <p:cNvPr id="7" name="Text Placeholder 2">
            <a:extLst>
              <a:ext uri="{FF2B5EF4-FFF2-40B4-BE49-F238E27FC236}">
                <a16:creationId xmlns:a16="http://schemas.microsoft.com/office/drawing/2014/main" id="{AC73A9FA-B965-4C2F-BEF2-2C6955A3937A}"/>
              </a:ext>
            </a:extLst>
          </p:cNvPr>
          <p:cNvSpPr>
            <a:spLocks noGrp="1"/>
          </p:cNvSpPr>
          <p:nvPr>
            <p:ph idx="1"/>
          </p:nvPr>
        </p:nvSpPr>
        <p:spPr>
          <a:xfrm>
            <a:off x="254379" y="1398130"/>
            <a:ext cx="4431921" cy="2286000"/>
          </a:xfrm>
        </p:spPr>
        <p:txBody>
          <a:bodyPr>
            <a:normAutofit fontScale="62500" lnSpcReduction="20000"/>
          </a:bodyPr>
          <a:lstStyle/>
          <a:p>
            <a:pPr>
              <a:lnSpc>
                <a:spcPct val="120000"/>
              </a:lnSpc>
              <a:spcBef>
                <a:spcPts val="0"/>
              </a:spcBef>
            </a:pPr>
            <a:r>
              <a:rPr lang="en-US" sz="3500" b="1" dirty="0"/>
              <a:t>STEP 4:  </a:t>
            </a:r>
            <a:r>
              <a:rPr lang="en-US" sz="3500" dirty="0"/>
              <a:t>Set Decision Rule</a:t>
            </a:r>
          </a:p>
          <a:p>
            <a:pPr lvl="1">
              <a:lnSpc>
                <a:spcPct val="120000"/>
              </a:lnSpc>
              <a:spcBef>
                <a:spcPts val="0"/>
              </a:spcBef>
            </a:pPr>
            <a:r>
              <a:rPr lang="en-US" dirty="0"/>
              <a:t>Distribution shows what the sampling distribution of the mean would look like for repeated random samples of </a:t>
            </a:r>
            <a:r>
              <a:rPr lang="en-US" i="1" dirty="0"/>
              <a:t>N</a:t>
            </a:r>
            <a:r>
              <a:rPr lang="en-US" dirty="0"/>
              <a:t> = 72 from a population with mean IQ of 100.</a:t>
            </a:r>
          </a:p>
          <a:p>
            <a:pPr lvl="2">
              <a:lnSpc>
                <a:spcPct val="120000"/>
              </a:lnSpc>
              <a:spcBef>
                <a:spcPts val="0"/>
              </a:spcBef>
            </a:pPr>
            <a:r>
              <a:rPr lang="en-US" dirty="0"/>
              <a:t>Standard error of the mean, </a:t>
            </a:r>
            <a:r>
              <a:rPr lang="el-GR" dirty="0"/>
              <a:t>σ</a:t>
            </a:r>
            <a:r>
              <a:rPr lang="en-US" i="1" baseline="-25000" dirty="0"/>
              <a:t>M</a:t>
            </a:r>
            <a:r>
              <a:rPr lang="en-US" dirty="0"/>
              <a:t> = 1.77</a:t>
            </a:r>
          </a:p>
        </p:txBody>
      </p:sp>
      <p:sp>
        <p:nvSpPr>
          <p:cNvPr id="9" name="Rectangle 8">
            <a:extLst>
              <a:ext uri="{FF2B5EF4-FFF2-40B4-BE49-F238E27FC236}">
                <a16:creationId xmlns:a16="http://schemas.microsoft.com/office/drawing/2014/main" id="{8E036EE3-F4CE-418E-97EC-802EC3BC4037}"/>
              </a:ext>
            </a:extLst>
          </p:cNvPr>
          <p:cNvSpPr/>
          <p:nvPr/>
        </p:nvSpPr>
        <p:spPr>
          <a:xfrm>
            <a:off x="4945495" y="3704670"/>
            <a:ext cx="3772676" cy="1815882"/>
          </a:xfrm>
          <a:prstGeom prst="rect">
            <a:avLst/>
          </a:prstGeom>
        </p:spPr>
        <p:txBody>
          <a:bodyPr wrap="square">
            <a:spAutoFit/>
          </a:bodyPr>
          <a:lstStyle/>
          <a:p>
            <a:r>
              <a:rPr lang="en-US" sz="1600" b="1" dirty="0">
                <a:ea typeface="Arial" charset="0"/>
                <a:cs typeface="Arial" charset="0"/>
              </a:rPr>
              <a:t>Sampling Distribution of the Mean</a:t>
            </a:r>
            <a:br>
              <a:rPr lang="en-US" sz="1600" dirty="0">
                <a:ea typeface="Arial" charset="0"/>
                <a:cs typeface="Arial" charset="0"/>
              </a:rPr>
            </a:br>
            <a:r>
              <a:rPr lang="en-US" sz="1600" dirty="0">
                <a:ea typeface="Arial" charset="0"/>
                <a:cs typeface="Arial" charset="0"/>
              </a:rPr>
              <a:t>This distribution shows what the sampling distribution of the mean would look like for repeated random samples of size 72 from a population with a mean IQ of 100. Note that it is normally distributed and centered around the population mean. </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62663E0B-495D-4310-AF84-9A1C1D77EA8D}"/>
                  </a:ext>
                </a:extLst>
              </p:cNvPr>
              <p:cNvSpPr txBox="1"/>
              <p:nvPr/>
            </p:nvSpPr>
            <p:spPr>
              <a:xfrm>
                <a:off x="1162050" y="3232920"/>
                <a:ext cx="2644140" cy="2274533"/>
              </a:xfrm>
              <a:prstGeom prst="rect">
                <a:avLst/>
              </a:prstGeom>
              <a:noFill/>
            </p:spPr>
            <p:txBody>
              <a:bodyPr wrap="square" rtlCol="0">
                <a:spAutoFit/>
              </a:bodyPr>
              <a:lstStyle/>
              <a:p>
                <a:pPr>
                  <a:lnSpc>
                    <a:spcPct val="150000"/>
                  </a:lnSpc>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ea typeface="Cambria Math" charset="0"/>
                              <a:cs typeface="Cambria Math" charset="0"/>
                            </a:rPr>
                          </m:ctrlPr>
                        </m:sSubPr>
                        <m:e>
                          <m:r>
                            <a:rPr lang="en-US" sz="1200" i="1">
                              <a:latin typeface="Cambria Math" charset="0"/>
                              <a:ea typeface="Cambria Math" charset="0"/>
                              <a:cs typeface="Cambria Math" charset="0"/>
                            </a:rPr>
                            <m:t>𝜎</m:t>
                          </m:r>
                        </m:e>
                        <m:sub>
                          <m:r>
                            <a:rPr lang="en-US" sz="1200" i="1">
                              <a:latin typeface="Cambria Math" charset="0"/>
                            </a:rPr>
                            <m:t>𝑀</m:t>
                          </m:r>
                        </m:sub>
                      </m:sSub>
                      <m:r>
                        <a:rPr lang="en-US" sz="1200" i="1">
                          <a:latin typeface="Cambria Math" charset="0"/>
                        </a:rPr>
                        <m:t>=</m:t>
                      </m:r>
                      <m:f>
                        <m:fPr>
                          <m:ctrlPr>
                            <a:rPr lang="en-US" sz="1200" i="1">
                              <a:latin typeface="Cambria Math" panose="02040503050406030204" pitchFamily="18" charset="0"/>
                              <a:ea typeface="Cambria Math" charset="0"/>
                              <a:cs typeface="Cambria Math" charset="0"/>
                            </a:rPr>
                          </m:ctrlPr>
                        </m:fPr>
                        <m:num>
                          <m:r>
                            <a:rPr lang="en-US" sz="1200" i="1">
                              <a:latin typeface="Cambria Math" charset="0"/>
                              <a:ea typeface="Cambria Math" charset="0"/>
                              <a:cs typeface="Cambria Math" charset="0"/>
                            </a:rPr>
                            <m:t>𝜎</m:t>
                          </m:r>
                        </m:num>
                        <m:den>
                          <m:rad>
                            <m:radPr>
                              <m:degHide m:val="on"/>
                              <m:ctrlPr>
                                <a:rPr lang="en-US" sz="1200" i="1">
                                  <a:latin typeface="Cambria Math" panose="02040503050406030204" pitchFamily="18" charset="0"/>
                                  <a:ea typeface="Cambria Math" charset="0"/>
                                  <a:cs typeface="Cambria Math" charset="0"/>
                                </a:rPr>
                              </m:ctrlPr>
                            </m:radPr>
                            <m:deg/>
                            <m:e>
                              <m:r>
                                <a:rPr lang="en-US" sz="1200" i="1">
                                  <a:latin typeface="Cambria Math" charset="0"/>
                                  <a:ea typeface="Cambria Math" charset="0"/>
                                  <a:cs typeface="Cambria Math" charset="0"/>
                                </a:rPr>
                                <m:t>𝑁</m:t>
                              </m:r>
                            </m:e>
                          </m:rad>
                        </m:den>
                      </m:f>
                    </m:oMath>
                    <m:oMath xmlns:m="http://schemas.openxmlformats.org/officeDocument/2006/math">
                      <m:r>
                        <a:rPr lang="en-US" sz="1200" b="0" i="1" smtClean="0">
                          <a:latin typeface="Cambria Math" charset="0"/>
                        </a:rPr>
                        <m:t>=</m:t>
                      </m:r>
                      <m:f>
                        <m:fPr>
                          <m:ctrlPr>
                            <a:rPr lang="en-US" sz="1200" b="0" i="1" smtClean="0">
                              <a:latin typeface="Cambria Math" panose="02040503050406030204" pitchFamily="18" charset="0"/>
                            </a:rPr>
                          </m:ctrlPr>
                        </m:fPr>
                        <m:num>
                          <m:r>
                            <a:rPr lang="en-US" sz="1200" b="0" i="1" smtClean="0">
                              <a:latin typeface="Cambria Math" charset="0"/>
                            </a:rPr>
                            <m:t>15</m:t>
                          </m:r>
                        </m:num>
                        <m:den>
                          <m:rad>
                            <m:radPr>
                              <m:degHide m:val="on"/>
                              <m:ctrlPr>
                                <a:rPr lang="en-US" sz="1200" b="0" i="1" smtClean="0">
                                  <a:latin typeface="Cambria Math" panose="02040503050406030204" pitchFamily="18" charset="0"/>
                                  <a:ea typeface="Cambria Math" charset="0"/>
                                  <a:cs typeface="Cambria Math" charset="0"/>
                                </a:rPr>
                              </m:ctrlPr>
                            </m:radPr>
                            <m:deg/>
                            <m:e>
                              <m:r>
                                <a:rPr lang="en-US" sz="1200" b="0" i="1" smtClean="0">
                                  <a:latin typeface="Cambria Math" charset="0"/>
                                </a:rPr>
                                <m:t>72</m:t>
                              </m:r>
                            </m:e>
                          </m:rad>
                        </m:den>
                      </m:f>
                    </m:oMath>
                    <m:oMath xmlns:m="http://schemas.openxmlformats.org/officeDocument/2006/math">
                      <m:r>
                        <a:rPr lang="en-US" sz="1200" b="0" i="1" smtClean="0">
                          <a:latin typeface="Cambria Math" charset="0"/>
                          <a:ea typeface="Cambria Math" charset="0"/>
                          <a:cs typeface="Cambria Math" charset="0"/>
                        </a:rPr>
                        <m:t>=</m:t>
                      </m:r>
                      <m:f>
                        <m:fPr>
                          <m:ctrlPr>
                            <a:rPr lang="en-US" sz="1200" b="0" i="1" smtClean="0">
                              <a:latin typeface="Cambria Math" panose="02040503050406030204" pitchFamily="18" charset="0"/>
                              <a:ea typeface="Cambria Math" charset="0"/>
                              <a:cs typeface="Cambria Math" charset="0"/>
                            </a:rPr>
                          </m:ctrlPr>
                        </m:fPr>
                        <m:num>
                          <m:r>
                            <a:rPr lang="en-US" sz="1200" b="0" i="1" smtClean="0">
                              <a:latin typeface="Cambria Math" charset="0"/>
                              <a:ea typeface="Cambria Math" charset="0"/>
                              <a:cs typeface="Cambria Math" charset="0"/>
                            </a:rPr>
                            <m:t>15</m:t>
                          </m:r>
                        </m:num>
                        <m:den>
                          <m:r>
                            <a:rPr lang="en-US" sz="1200" b="0" i="1" smtClean="0">
                              <a:latin typeface="Cambria Math" charset="0"/>
                              <a:ea typeface="Cambria Math" charset="0"/>
                              <a:cs typeface="Cambria Math" charset="0"/>
                            </a:rPr>
                            <m:t>8.4853</m:t>
                          </m:r>
                        </m:den>
                      </m:f>
                    </m:oMath>
                    <m:oMath xmlns:m="http://schemas.openxmlformats.org/officeDocument/2006/math">
                      <m:r>
                        <a:rPr lang="en-US" sz="1200" b="0" i="1" smtClean="0">
                          <a:latin typeface="Cambria Math" charset="0"/>
                          <a:ea typeface="Cambria Math" charset="0"/>
                          <a:cs typeface="Cambria Math" charset="0"/>
                        </a:rPr>
                        <m:t>=1.7678</m:t>
                      </m:r>
                    </m:oMath>
                    <m:oMath xmlns:m="http://schemas.openxmlformats.org/officeDocument/2006/math">
                      <m:r>
                        <a:rPr lang="en-US" sz="1200" b="0" i="1" smtClean="0">
                          <a:latin typeface="Cambria Math" charset="0"/>
                          <a:ea typeface="Cambria Math" charset="0"/>
                          <a:cs typeface="Cambria Math" charset="0"/>
                        </a:rPr>
                        <m:t>=1.77</m:t>
                      </m:r>
                    </m:oMath>
                  </m:oMathPara>
                </a14:m>
                <a:endParaRPr lang="en-US" sz="1200" dirty="0"/>
              </a:p>
            </p:txBody>
          </p:sp>
        </mc:Choice>
        <mc:Fallback xmlns="">
          <p:sp>
            <p:nvSpPr>
              <p:cNvPr id="10" name="TextBox 9">
                <a:extLst>
                  <a:ext uri="{FF2B5EF4-FFF2-40B4-BE49-F238E27FC236}">
                    <a16:creationId xmlns:a16="http://schemas.microsoft.com/office/drawing/2014/main" id="{62663E0B-495D-4310-AF84-9A1C1D77EA8D}"/>
                  </a:ext>
                </a:extLst>
              </p:cNvPr>
              <p:cNvSpPr txBox="1">
                <a:spLocks noRot="1" noChangeAspect="1" noMove="1" noResize="1" noEditPoints="1" noAdjustHandles="1" noChangeArrowheads="1" noChangeShapeType="1" noTextEdit="1"/>
              </p:cNvSpPr>
              <p:nvPr/>
            </p:nvSpPr>
            <p:spPr>
              <a:xfrm>
                <a:off x="1162050" y="3232920"/>
                <a:ext cx="2644140" cy="2274533"/>
              </a:xfrm>
              <a:prstGeom prst="rect">
                <a:avLst/>
              </a:prstGeom>
              <a:blipFill>
                <a:blip r:embed="rId4"/>
                <a:stretch>
                  <a:fillRect/>
                </a:stretch>
              </a:blipFill>
            </p:spPr>
            <p:txBody>
              <a:bodyPr/>
              <a:lstStyle/>
              <a:p>
                <a:r>
                  <a:rPr lang="en-US">
                    <a:noFill/>
                  </a:rPr>
                  <a:t> </a:t>
                </a:r>
              </a:p>
            </p:txBody>
          </p:sp>
        </mc:Fallback>
      </mc:AlternateContent>
      <p:pic>
        <p:nvPicPr>
          <p:cNvPr id="11" name="Picture 10" descr="The figure is a distribution curve that shows what the sampling distribution of the mean would look like for repeated random samples of size 72 from a population with a mean IQ of 100. It is normally distributed and centered around the population mean. &#10;" title="Figure 6.1">
            <a:extLst>
              <a:ext uri="{FF2B5EF4-FFF2-40B4-BE49-F238E27FC236}">
                <a16:creationId xmlns:a16="http://schemas.microsoft.com/office/drawing/2014/main" id="{45D3BC7F-FBCE-42DF-A10B-B57A575C886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84371" y="1251977"/>
            <a:ext cx="3733800" cy="2469840"/>
          </a:xfrm>
          <a:prstGeom prst="rect">
            <a:avLst/>
          </a:prstGeom>
        </p:spPr>
      </p:pic>
    </p:spTree>
    <p:extLst>
      <p:ext uri="{BB962C8B-B14F-4D97-AF65-F5344CB8AC3E}">
        <p14:creationId xmlns:p14="http://schemas.microsoft.com/office/powerpoint/2010/main" val="38786174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D9C210-BA7D-4DB3-B89A-FD28EBAFC21F}"/>
              </a:ext>
            </a:extLst>
          </p:cNvPr>
          <p:cNvSpPr>
            <a:spLocks noGrp="1"/>
          </p:cNvSpPr>
          <p:nvPr>
            <p:ph type="title"/>
          </p:nvPr>
        </p:nvSpPr>
        <p:spPr>
          <a:xfrm>
            <a:off x="651510" y="324270"/>
            <a:ext cx="7669530" cy="944460"/>
          </a:xfrm>
        </p:spPr>
        <p:txBody>
          <a:bodyPr>
            <a:normAutofit fontScale="90000"/>
          </a:bodyPr>
          <a:lstStyle/>
          <a:p>
            <a:pPr algn="l"/>
            <a:r>
              <a:rPr lang="en-US" sz="4000" dirty="0"/>
              <a:t>Six Steps of Hypothesis Testing: Example </a:t>
            </a:r>
            <a:r>
              <a:rPr lang="en-US" sz="4000" i="1" dirty="0"/>
              <a:t>(continued)</a:t>
            </a:r>
            <a:endParaRPr lang="en-US" sz="4000" dirty="0"/>
          </a:p>
        </p:txBody>
      </p:sp>
      <p:pic>
        <p:nvPicPr>
          <p:cNvPr id="4" name="Picture 3" descr="footer-rectangle-bw_Epi-Biostat.png">
            <a:extLst>
              <a:ext uri="{FF2B5EF4-FFF2-40B4-BE49-F238E27FC236}">
                <a16:creationId xmlns:a16="http://schemas.microsoft.com/office/drawing/2014/main" id="{81288353-FC84-46AD-A701-FB6916FDCE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503680"/>
            <a:ext cx="9153144" cy="1371600"/>
          </a:xfrm>
          <a:prstGeom prst="rect">
            <a:avLst/>
          </a:prstGeom>
        </p:spPr>
      </p:pic>
      <p:sp>
        <p:nvSpPr>
          <p:cNvPr id="12" name="Text Placeholder 2">
            <a:extLst>
              <a:ext uri="{FF2B5EF4-FFF2-40B4-BE49-F238E27FC236}">
                <a16:creationId xmlns:a16="http://schemas.microsoft.com/office/drawing/2014/main" id="{F04668E3-0026-41D4-81AF-C6393A41D777}"/>
              </a:ext>
            </a:extLst>
          </p:cNvPr>
          <p:cNvSpPr>
            <a:spLocks noGrp="1"/>
          </p:cNvSpPr>
          <p:nvPr>
            <p:ph idx="1"/>
          </p:nvPr>
        </p:nvSpPr>
        <p:spPr>
          <a:xfrm>
            <a:off x="457200" y="1518998"/>
            <a:ext cx="8229600" cy="504872"/>
          </a:xfrm>
        </p:spPr>
        <p:txBody>
          <a:bodyPr>
            <a:normAutofit lnSpcReduction="10000"/>
          </a:bodyPr>
          <a:lstStyle/>
          <a:p>
            <a:pPr>
              <a:spcBef>
                <a:spcPts val="0"/>
              </a:spcBef>
            </a:pPr>
            <a:r>
              <a:rPr lang="en-US" sz="2800" b="1" dirty="0"/>
              <a:t>STEP 4:</a:t>
            </a:r>
            <a:r>
              <a:rPr lang="en-US" sz="2800" dirty="0"/>
              <a:t>  Set Decision Rule</a:t>
            </a:r>
          </a:p>
        </p:txBody>
      </p:sp>
      <p:pic>
        <p:nvPicPr>
          <p:cNvPr id="5" name="Picture 4" descr="A close up of a map&#10;&#10;Description automatically generated">
            <a:extLst>
              <a:ext uri="{FF2B5EF4-FFF2-40B4-BE49-F238E27FC236}">
                <a16:creationId xmlns:a16="http://schemas.microsoft.com/office/drawing/2014/main" id="{F3695798-8006-4B0E-9FBB-AB2653DFA3FC}"/>
              </a:ext>
            </a:extLst>
          </p:cNvPr>
          <p:cNvPicPr>
            <a:picLocks noChangeAspect="1"/>
          </p:cNvPicPr>
          <p:nvPr/>
        </p:nvPicPr>
        <p:blipFill>
          <a:blip r:embed="rId4"/>
          <a:stretch>
            <a:fillRect/>
          </a:stretch>
        </p:blipFill>
        <p:spPr>
          <a:xfrm>
            <a:off x="1485900" y="2109731"/>
            <a:ext cx="4914900" cy="3229271"/>
          </a:xfrm>
          <a:prstGeom prst="rect">
            <a:avLst/>
          </a:prstGeom>
        </p:spPr>
      </p:pic>
    </p:spTree>
    <p:extLst>
      <p:ext uri="{BB962C8B-B14F-4D97-AF65-F5344CB8AC3E}">
        <p14:creationId xmlns:p14="http://schemas.microsoft.com/office/powerpoint/2010/main" val="37796256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D9C210-BA7D-4DB3-B89A-FD28EBAFC21F}"/>
              </a:ext>
            </a:extLst>
          </p:cNvPr>
          <p:cNvSpPr>
            <a:spLocks noGrp="1"/>
          </p:cNvSpPr>
          <p:nvPr>
            <p:ph type="title"/>
          </p:nvPr>
        </p:nvSpPr>
        <p:spPr>
          <a:xfrm>
            <a:off x="651510" y="324270"/>
            <a:ext cx="7669530" cy="944460"/>
          </a:xfrm>
        </p:spPr>
        <p:txBody>
          <a:bodyPr>
            <a:normAutofit fontScale="90000"/>
          </a:bodyPr>
          <a:lstStyle/>
          <a:p>
            <a:pPr algn="l"/>
            <a:r>
              <a:rPr lang="en-US" sz="4000" dirty="0"/>
              <a:t>Six Steps of Hypothesis Testing: Example </a:t>
            </a:r>
            <a:r>
              <a:rPr lang="en-US" sz="4000" i="1" dirty="0"/>
              <a:t>(continued)</a:t>
            </a:r>
            <a:endParaRPr lang="en-US" sz="4000" dirty="0"/>
          </a:p>
        </p:txBody>
      </p:sp>
      <p:pic>
        <p:nvPicPr>
          <p:cNvPr id="4" name="Picture 3" descr="footer-rectangle-bw_Epi-Biostat.png">
            <a:extLst>
              <a:ext uri="{FF2B5EF4-FFF2-40B4-BE49-F238E27FC236}">
                <a16:creationId xmlns:a16="http://schemas.microsoft.com/office/drawing/2014/main" id="{81288353-FC84-46AD-A701-FB6916FDCE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503680"/>
            <a:ext cx="9153144" cy="1371600"/>
          </a:xfrm>
          <a:prstGeom prst="rect">
            <a:avLst/>
          </a:prstGeom>
        </p:spPr>
      </p:pic>
      <p:sp>
        <p:nvSpPr>
          <p:cNvPr id="12" name="Text Placeholder 2">
            <a:extLst>
              <a:ext uri="{FF2B5EF4-FFF2-40B4-BE49-F238E27FC236}">
                <a16:creationId xmlns:a16="http://schemas.microsoft.com/office/drawing/2014/main" id="{F04668E3-0026-41D4-81AF-C6393A41D777}"/>
              </a:ext>
            </a:extLst>
          </p:cNvPr>
          <p:cNvSpPr>
            <a:spLocks noGrp="1"/>
          </p:cNvSpPr>
          <p:nvPr>
            <p:ph idx="1"/>
          </p:nvPr>
        </p:nvSpPr>
        <p:spPr>
          <a:xfrm>
            <a:off x="457200" y="1440180"/>
            <a:ext cx="8229600" cy="4525963"/>
          </a:xfrm>
        </p:spPr>
        <p:txBody>
          <a:bodyPr>
            <a:normAutofit fontScale="92500"/>
          </a:bodyPr>
          <a:lstStyle/>
          <a:p>
            <a:pPr>
              <a:spcBef>
                <a:spcPts val="0"/>
              </a:spcBef>
            </a:pPr>
            <a:r>
              <a:rPr lang="en-US" b="1" dirty="0"/>
              <a:t>STEP 4:</a:t>
            </a:r>
            <a:r>
              <a:rPr lang="en-US" dirty="0"/>
              <a:t>  Set Decision Rule</a:t>
            </a:r>
          </a:p>
          <a:p>
            <a:pPr lvl="1">
              <a:spcBef>
                <a:spcPts val="0"/>
              </a:spcBef>
            </a:pPr>
            <a:r>
              <a:rPr lang="en-US" dirty="0"/>
              <a:t>Common zone</a:t>
            </a:r>
          </a:p>
          <a:p>
            <a:pPr lvl="2">
              <a:spcBef>
                <a:spcPts val="0"/>
              </a:spcBef>
            </a:pPr>
            <a:r>
              <a:rPr lang="en-US" dirty="0"/>
              <a:t>Section of the sampling distribution of a test statistic in which the observed outcome should fall if the null hypothesis is true; typically, 95% of the sampling distribution</a:t>
            </a:r>
            <a:br>
              <a:rPr lang="en-US" dirty="0"/>
            </a:br>
            <a:endParaRPr lang="en-US" dirty="0"/>
          </a:p>
          <a:p>
            <a:pPr lvl="1">
              <a:spcBef>
                <a:spcPts val="0"/>
              </a:spcBef>
            </a:pPr>
            <a:r>
              <a:rPr lang="en-US" dirty="0"/>
              <a:t>Rare zone</a:t>
            </a:r>
          </a:p>
          <a:p>
            <a:pPr lvl="2">
              <a:spcBef>
                <a:spcPts val="0"/>
              </a:spcBef>
            </a:pPr>
            <a:r>
              <a:rPr lang="en-US" dirty="0"/>
              <a:t>Section of the sampling distribution of a test statistic in which it is unlikely an observed outcome will fall if the null hypothesis is true; typically, 5% of the sampling distribution</a:t>
            </a:r>
          </a:p>
          <a:p>
            <a:pPr lvl="2">
              <a:spcBef>
                <a:spcPts val="0"/>
              </a:spcBef>
            </a:pPr>
            <a:r>
              <a:rPr lang="en-US" dirty="0"/>
              <a:t>Standard error of the mean, </a:t>
            </a:r>
            <a:r>
              <a:rPr lang="el-GR" dirty="0"/>
              <a:t>σ</a:t>
            </a:r>
            <a:r>
              <a:rPr lang="en-US" baseline="-25000" dirty="0"/>
              <a:t>M</a:t>
            </a:r>
            <a:r>
              <a:rPr lang="en-US" dirty="0"/>
              <a:t> = 1.77</a:t>
            </a:r>
          </a:p>
          <a:p>
            <a:pPr lvl="2">
              <a:spcBef>
                <a:spcPts val="0"/>
              </a:spcBef>
            </a:pPr>
            <a:endParaRPr lang="en-US" dirty="0"/>
          </a:p>
        </p:txBody>
      </p:sp>
    </p:spTree>
    <p:extLst>
      <p:ext uri="{BB962C8B-B14F-4D97-AF65-F5344CB8AC3E}">
        <p14:creationId xmlns:p14="http://schemas.microsoft.com/office/powerpoint/2010/main" val="28857563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35925D-8362-454E-BCE9-5E96BF8EC425}"/>
              </a:ext>
            </a:extLst>
          </p:cNvPr>
          <p:cNvSpPr>
            <a:spLocks noGrp="1"/>
          </p:cNvSpPr>
          <p:nvPr>
            <p:ph type="title"/>
          </p:nvPr>
        </p:nvSpPr>
        <p:spPr/>
        <p:txBody>
          <a:bodyPr/>
          <a:lstStyle/>
          <a:p>
            <a:r>
              <a:rPr lang="en-US" dirty="0"/>
              <a:t>Objectives </a:t>
            </a:r>
          </a:p>
        </p:txBody>
      </p:sp>
      <p:sp>
        <p:nvSpPr>
          <p:cNvPr id="3" name="Content Placeholder 2">
            <a:extLst>
              <a:ext uri="{FF2B5EF4-FFF2-40B4-BE49-F238E27FC236}">
                <a16:creationId xmlns:a16="http://schemas.microsoft.com/office/drawing/2014/main" id="{9029E240-7745-4A24-A4C6-9302409A1D2D}"/>
              </a:ext>
            </a:extLst>
          </p:cNvPr>
          <p:cNvSpPr>
            <a:spLocks noGrp="1"/>
          </p:cNvSpPr>
          <p:nvPr>
            <p:ph idx="1"/>
          </p:nvPr>
        </p:nvSpPr>
        <p:spPr>
          <a:xfrm>
            <a:off x="457200" y="1362875"/>
            <a:ext cx="8229600" cy="3997882"/>
          </a:xfrm>
        </p:spPr>
        <p:txBody>
          <a:bodyPr>
            <a:normAutofit/>
          </a:bodyPr>
          <a:lstStyle/>
          <a:p>
            <a:pPr marL="365760">
              <a:spcBef>
                <a:spcPts val="0"/>
              </a:spcBef>
            </a:pPr>
            <a:r>
              <a:rPr lang="en-US" dirty="0"/>
              <a:t>The Logic of Hypothesis Testing</a:t>
            </a:r>
          </a:p>
          <a:p>
            <a:pPr marL="365760">
              <a:spcBef>
                <a:spcPts val="0"/>
              </a:spcBef>
            </a:pPr>
            <a:r>
              <a:rPr lang="en-US" dirty="0"/>
              <a:t>Hypothesis Testing in Action</a:t>
            </a:r>
          </a:p>
          <a:p>
            <a:pPr marL="365760">
              <a:spcBef>
                <a:spcPts val="0"/>
              </a:spcBef>
            </a:pPr>
            <a:r>
              <a:rPr lang="en-US" dirty="0"/>
              <a:t>Type I Error, Type II Error, Beta, and Power</a:t>
            </a:r>
          </a:p>
        </p:txBody>
      </p:sp>
      <p:pic>
        <p:nvPicPr>
          <p:cNvPr id="4" name="Picture 3" descr="footer-rectangle-bw_Epi-Biostat.png">
            <a:extLst>
              <a:ext uri="{FF2B5EF4-FFF2-40B4-BE49-F238E27FC236}">
                <a16:creationId xmlns:a16="http://schemas.microsoft.com/office/drawing/2014/main" id="{00175545-EB11-4A3E-8F96-50BEF1EC02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503680"/>
            <a:ext cx="9153144" cy="1371600"/>
          </a:xfrm>
          <a:prstGeom prst="rect">
            <a:avLst/>
          </a:prstGeom>
        </p:spPr>
      </p:pic>
    </p:spTree>
    <p:extLst>
      <p:ext uri="{BB962C8B-B14F-4D97-AF65-F5344CB8AC3E}">
        <p14:creationId xmlns:p14="http://schemas.microsoft.com/office/powerpoint/2010/main" val="27313801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D9C210-BA7D-4DB3-B89A-FD28EBAFC21F}"/>
              </a:ext>
            </a:extLst>
          </p:cNvPr>
          <p:cNvSpPr>
            <a:spLocks noGrp="1"/>
          </p:cNvSpPr>
          <p:nvPr>
            <p:ph type="title"/>
          </p:nvPr>
        </p:nvSpPr>
        <p:spPr>
          <a:xfrm>
            <a:off x="651510" y="324270"/>
            <a:ext cx="7669530" cy="944460"/>
          </a:xfrm>
        </p:spPr>
        <p:txBody>
          <a:bodyPr>
            <a:normAutofit fontScale="90000"/>
          </a:bodyPr>
          <a:lstStyle/>
          <a:p>
            <a:pPr algn="l"/>
            <a:r>
              <a:rPr lang="en-US" sz="4000" dirty="0"/>
              <a:t>Six Steps of Hypothesis Testing: Example </a:t>
            </a:r>
            <a:r>
              <a:rPr lang="en-US" sz="4000" i="1" dirty="0"/>
              <a:t>(continued)</a:t>
            </a:r>
            <a:endParaRPr lang="en-US" sz="4000" dirty="0"/>
          </a:p>
        </p:txBody>
      </p:sp>
      <p:pic>
        <p:nvPicPr>
          <p:cNvPr id="4" name="Picture 3" descr="footer-rectangle-bw_Epi-Biostat.png">
            <a:extLst>
              <a:ext uri="{FF2B5EF4-FFF2-40B4-BE49-F238E27FC236}">
                <a16:creationId xmlns:a16="http://schemas.microsoft.com/office/drawing/2014/main" id="{81288353-FC84-46AD-A701-FB6916FDCE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503680"/>
            <a:ext cx="9153144" cy="1371600"/>
          </a:xfrm>
          <a:prstGeom prst="rect">
            <a:avLst/>
          </a:prstGeom>
        </p:spPr>
      </p:pic>
      <p:sp>
        <p:nvSpPr>
          <p:cNvPr id="12" name="Text Placeholder 2">
            <a:extLst>
              <a:ext uri="{FF2B5EF4-FFF2-40B4-BE49-F238E27FC236}">
                <a16:creationId xmlns:a16="http://schemas.microsoft.com/office/drawing/2014/main" id="{72CDA2CA-E9F2-4E0F-8C28-B08040B9C36C}"/>
              </a:ext>
            </a:extLst>
          </p:cNvPr>
          <p:cNvSpPr>
            <a:spLocks noGrp="1"/>
          </p:cNvSpPr>
          <p:nvPr>
            <p:ph idx="1"/>
          </p:nvPr>
        </p:nvSpPr>
        <p:spPr>
          <a:xfrm>
            <a:off x="457200" y="1600200"/>
            <a:ext cx="8481060" cy="3463289"/>
          </a:xfrm>
        </p:spPr>
        <p:txBody>
          <a:bodyPr>
            <a:normAutofit/>
          </a:bodyPr>
          <a:lstStyle/>
          <a:p>
            <a:pPr>
              <a:spcBef>
                <a:spcPts val="0"/>
              </a:spcBef>
            </a:pPr>
            <a:r>
              <a:rPr lang="en-US" sz="2400" b="1" dirty="0"/>
              <a:t>STEP 4: </a:t>
            </a:r>
            <a:r>
              <a:rPr lang="en-US" sz="2400" dirty="0"/>
              <a:t>Set Decision Rule</a:t>
            </a:r>
          </a:p>
          <a:p>
            <a:pPr lvl="1">
              <a:spcBef>
                <a:spcPts val="0"/>
              </a:spcBef>
            </a:pPr>
            <a:r>
              <a:rPr lang="en-US" sz="2000" dirty="0"/>
              <a:t>Size of the rare zone expressed as a probability is the alpha level of the test</a:t>
            </a:r>
          </a:p>
          <a:p>
            <a:pPr lvl="2">
              <a:spcBef>
                <a:spcPts val="0"/>
              </a:spcBef>
            </a:pPr>
            <a:r>
              <a:rPr lang="en-US" sz="2000" dirty="0"/>
              <a:t>Alpha or alpha level</a:t>
            </a:r>
          </a:p>
          <a:p>
            <a:pPr lvl="3">
              <a:spcBef>
                <a:spcPts val="0"/>
              </a:spcBef>
            </a:pPr>
            <a:r>
              <a:rPr lang="en-US" dirty="0"/>
              <a:t>Probability of making a Type I error; the probability that a result will fall in the rare zone and the null hypothesis will be rejected when the null hypothesis is true; often called significance level</a:t>
            </a:r>
          </a:p>
          <a:p>
            <a:pPr lvl="3">
              <a:spcBef>
                <a:spcPts val="0"/>
              </a:spcBef>
            </a:pPr>
            <a:r>
              <a:rPr lang="en-US" dirty="0"/>
              <a:t>Abbreviated α; usually set at .05 or 5%; α = .05</a:t>
            </a:r>
          </a:p>
          <a:p>
            <a:pPr lvl="2">
              <a:spcBef>
                <a:spcPts val="0"/>
              </a:spcBef>
            </a:pPr>
            <a:r>
              <a:rPr lang="en-US" sz="2000" dirty="0"/>
              <a:t>Significance level </a:t>
            </a:r>
          </a:p>
          <a:p>
            <a:pPr lvl="3">
              <a:spcBef>
                <a:spcPts val="0"/>
              </a:spcBef>
            </a:pPr>
            <a:r>
              <a:rPr lang="en-US" dirty="0"/>
              <a:t>Probability of Type I error; the same as </a:t>
            </a:r>
            <a:r>
              <a:rPr lang="en-US"/>
              <a:t>alpha level</a:t>
            </a:r>
            <a:endParaRPr lang="en-US" sz="2400" dirty="0"/>
          </a:p>
        </p:txBody>
      </p:sp>
    </p:spTree>
    <p:extLst>
      <p:ext uri="{BB962C8B-B14F-4D97-AF65-F5344CB8AC3E}">
        <p14:creationId xmlns:p14="http://schemas.microsoft.com/office/powerpoint/2010/main" val="42752015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D9C210-BA7D-4DB3-B89A-FD28EBAFC21F}"/>
              </a:ext>
            </a:extLst>
          </p:cNvPr>
          <p:cNvSpPr>
            <a:spLocks noGrp="1"/>
          </p:cNvSpPr>
          <p:nvPr>
            <p:ph type="title"/>
          </p:nvPr>
        </p:nvSpPr>
        <p:spPr>
          <a:xfrm>
            <a:off x="651510" y="324270"/>
            <a:ext cx="7669530" cy="944460"/>
          </a:xfrm>
        </p:spPr>
        <p:txBody>
          <a:bodyPr>
            <a:normAutofit fontScale="90000"/>
          </a:bodyPr>
          <a:lstStyle/>
          <a:p>
            <a:pPr algn="l"/>
            <a:r>
              <a:rPr lang="en-US" sz="4000" dirty="0"/>
              <a:t>Six Steps of Hypothesis Testing: Example </a:t>
            </a:r>
            <a:r>
              <a:rPr lang="en-US" sz="4000" i="1" dirty="0"/>
              <a:t>(continued)</a:t>
            </a:r>
            <a:endParaRPr lang="en-US" sz="4000" dirty="0"/>
          </a:p>
        </p:txBody>
      </p:sp>
      <p:pic>
        <p:nvPicPr>
          <p:cNvPr id="4" name="Picture 3" descr="footer-rectangle-bw_Epi-Biostat.png">
            <a:extLst>
              <a:ext uri="{FF2B5EF4-FFF2-40B4-BE49-F238E27FC236}">
                <a16:creationId xmlns:a16="http://schemas.microsoft.com/office/drawing/2014/main" id="{81288353-FC84-46AD-A701-FB6916FDCE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503680"/>
            <a:ext cx="9153144" cy="1371600"/>
          </a:xfrm>
          <a:prstGeom prst="rect">
            <a:avLst/>
          </a:prstGeom>
        </p:spPr>
      </p:pic>
      <p:sp>
        <p:nvSpPr>
          <p:cNvPr id="7" name="Text Placeholder 2">
            <a:extLst>
              <a:ext uri="{FF2B5EF4-FFF2-40B4-BE49-F238E27FC236}">
                <a16:creationId xmlns:a16="http://schemas.microsoft.com/office/drawing/2014/main" id="{3766C907-29CB-4E2D-87E2-FFFCC74B3A93}"/>
              </a:ext>
            </a:extLst>
          </p:cNvPr>
          <p:cNvSpPr>
            <a:spLocks noGrp="1"/>
          </p:cNvSpPr>
          <p:nvPr>
            <p:ph idx="1"/>
          </p:nvPr>
        </p:nvSpPr>
        <p:spPr>
          <a:xfrm>
            <a:off x="457200" y="1722437"/>
            <a:ext cx="8229600" cy="4525963"/>
          </a:xfrm>
        </p:spPr>
        <p:txBody>
          <a:bodyPr>
            <a:normAutofit/>
          </a:bodyPr>
          <a:lstStyle/>
          <a:p>
            <a:pPr marL="0" indent="-400050"/>
            <a:r>
              <a:rPr lang="en-US" sz="2200" b="1" dirty="0"/>
              <a:t>STEP 4</a:t>
            </a:r>
            <a:r>
              <a:rPr lang="en-US" sz="2200" dirty="0"/>
              <a:t>: Set Decision Rule</a:t>
            </a:r>
          </a:p>
        </p:txBody>
      </p:sp>
      <p:sp>
        <p:nvSpPr>
          <p:cNvPr id="8" name="Rectangle 7">
            <a:extLst>
              <a:ext uri="{FF2B5EF4-FFF2-40B4-BE49-F238E27FC236}">
                <a16:creationId xmlns:a16="http://schemas.microsoft.com/office/drawing/2014/main" id="{7A39D5B0-536A-4E68-A7A4-08975FD8F3AD}"/>
              </a:ext>
            </a:extLst>
          </p:cNvPr>
          <p:cNvSpPr/>
          <p:nvPr/>
        </p:nvSpPr>
        <p:spPr>
          <a:xfrm>
            <a:off x="228600" y="2424529"/>
            <a:ext cx="8458200" cy="646331"/>
          </a:xfrm>
          <a:prstGeom prst="rect">
            <a:avLst/>
          </a:prstGeom>
        </p:spPr>
        <p:txBody>
          <a:bodyPr wrap="square">
            <a:spAutoFit/>
          </a:bodyPr>
          <a:lstStyle/>
          <a:p>
            <a:r>
              <a:rPr lang="en-US" sz="1800" dirty="0">
                <a:ea typeface="Arial" charset="0"/>
                <a:cs typeface="Arial" charset="0"/>
              </a:rPr>
              <a:t>Critical Values of </a:t>
            </a:r>
            <a:r>
              <a:rPr lang="en-US" sz="1800" i="1" dirty="0">
                <a:ea typeface="Arial" charset="0"/>
                <a:cs typeface="Arial" charset="0"/>
              </a:rPr>
              <a:t>z</a:t>
            </a:r>
            <a:r>
              <a:rPr lang="en-US" sz="1800" dirty="0">
                <a:ea typeface="Arial" charset="0"/>
                <a:cs typeface="Arial" charset="0"/>
              </a:rPr>
              <a:t>, One-Tailed and Two-Tailed, for Commonly Used Alpha Levels for Single-Sample </a:t>
            </a:r>
            <a:r>
              <a:rPr lang="en-US" sz="1800" i="1" dirty="0">
                <a:ea typeface="Arial" charset="0"/>
                <a:cs typeface="Arial" charset="0"/>
              </a:rPr>
              <a:t>z</a:t>
            </a:r>
            <a:r>
              <a:rPr lang="en-US" sz="1800" dirty="0">
                <a:ea typeface="Arial" charset="0"/>
                <a:cs typeface="Arial" charset="0"/>
              </a:rPr>
              <a:t> Tests</a:t>
            </a:r>
          </a:p>
        </p:txBody>
      </p:sp>
      <mc:AlternateContent xmlns:mc="http://schemas.openxmlformats.org/markup-compatibility/2006" xmlns:a14="http://schemas.microsoft.com/office/drawing/2010/main">
        <mc:Choice Requires="a14">
          <p:graphicFrame>
            <p:nvGraphicFramePr>
              <p:cNvPr id="9" name="Table 8">
                <a:extLst>
                  <a:ext uri="{FF2B5EF4-FFF2-40B4-BE49-F238E27FC236}">
                    <a16:creationId xmlns:a16="http://schemas.microsoft.com/office/drawing/2014/main" id="{CEB54FD3-3DD2-43AB-9937-DC44F9D57016}"/>
                  </a:ext>
                </a:extLst>
              </p:cNvPr>
              <p:cNvGraphicFramePr>
                <a:graphicFrameLocks noGrp="1"/>
              </p:cNvGraphicFramePr>
              <p:nvPr>
                <p:extLst>
                  <p:ext uri="{D42A27DB-BD31-4B8C-83A1-F6EECF244321}">
                    <p14:modId xmlns:p14="http://schemas.microsoft.com/office/powerpoint/2010/main" val="2558927399"/>
                  </p:ext>
                </p:extLst>
              </p:nvPr>
            </p:nvGraphicFramePr>
            <p:xfrm>
              <a:off x="228600" y="3187682"/>
              <a:ext cx="8458200" cy="1473200"/>
            </p:xfrm>
            <a:graphic>
              <a:graphicData uri="http://schemas.openxmlformats.org/drawingml/2006/table">
                <a:tbl>
                  <a:tblPr firstRow="1" bandRow="1">
                    <a:tableStyleId>{7DF18680-E054-41AD-8BC1-D1AEF772440D}</a:tableStyleId>
                  </a:tblPr>
                  <a:tblGrid>
                    <a:gridCol w="533400">
                      <a:extLst>
                        <a:ext uri="{9D8B030D-6E8A-4147-A177-3AD203B41FA5}">
                          <a16:colId xmlns:a16="http://schemas.microsoft.com/office/drawing/2014/main" val="20000"/>
                        </a:ext>
                      </a:extLst>
                    </a:gridCol>
                    <a:gridCol w="1981200">
                      <a:extLst>
                        <a:ext uri="{9D8B030D-6E8A-4147-A177-3AD203B41FA5}">
                          <a16:colId xmlns:a16="http://schemas.microsoft.com/office/drawing/2014/main" val="20001"/>
                        </a:ext>
                      </a:extLst>
                    </a:gridCol>
                    <a:gridCol w="1905000">
                      <a:extLst>
                        <a:ext uri="{9D8B030D-6E8A-4147-A177-3AD203B41FA5}">
                          <a16:colId xmlns:a16="http://schemas.microsoft.com/office/drawing/2014/main" val="20002"/>
                        </a:ext>
                      </a:extLst>
                    </a:gridCol>
                    <a:gridCol w="1981200">
                      <a:extLst>
                        <a:ext uri="{9D8B030D-6E8A-4147-A177-3AD203B41FA5}">
                          <a16:colId xmlns:a16="http://schemas.microsoft.com/office/drawing/2014/main" val="20003"/>
                        </a:ext>
                      </a:extLst>
                    </a:gridCol>
                    <a:gridCol w="2057400">
                      <a:extLst>
                        <a:ext uri="{9D8B030D-6E8A-4147-A177-3AD203B41FA5}">
                          <a16:colId xmlns:a16="http://schemas.microsoft.com/office/drawing/2014/main" val="20004"/>
                        </a:ext>
                      </a:extLst>
                    </a:gridCol>
                  </a:tblGrid>
                  <a:tr h="370840">
                    <a:tc gridSpan="5">
                      <a:txBody>
                        <a:bodyPr/>
                        <a:lstStyle/>
                        <a:p>
                          <a:pPr algn="ctr"/>
                          <a:r>
                            <a:rPr lang="en-US" dirty="0"/>
                            <a:t>Critical Values of z</a:t>
                          </a:r>
                        </a:p>
                      </a:txBody>
                      <a:tcPr/>
                    </a:tc>
                    <a:tc hMerge="1">
                      <a:txBody>
                        <a:bodyPr/>
                        <a:lstStyle/>
                        <a:p>
                          <a:pPr algn="ctr"/>
                          <a:endParaRPr lang="en-US"/>
                        </a:p>
                      </a:txBody>
                      <a:tcPr/>
                    </a:tc>
                    <a:tc hMerge="1">
                      <a:txBody>
                        <a:bodyPr/>
                        <a:lstStyle/>
                        <a:p>
                          <a:pPr algn="ctr"/>
                          <a:endParaRPr lang="en-US"/>
                        </a:p>
                      </a:txBody>
                      <a:tcPr/>
                    </a:tc>
                    <a:tc hMerge="1">
                      <a:txBody>
                        <a:bodyPr/>
                        <a:lstStyle/>
                        <a:p>
                          <a:pPr algn="ctr"/>
                          <a:endParaRPr lang="en-US"/>
                        </a:p>
                      </a:txBody>
                      <a:tcPr/>
                    </a:tc>
                    <a:tc hMerge="1">
                      <a:txBody>
                        <a:bodyPr/>
                        <a:lstStyle/>
                        <a:p>
                          <a:pPr algn="ctr"/>
                          <a:endParaRPr lang="en-US" dirty="0"/>
                        </a:p>
                      </a:txBody>
                      <a:tcPr/>
                    </a:tc>
                    <a:extLst>
                      <a:ext uri="{0D108BD9-81ED-4DB2-BD59-A6C34878D82A}">
                        <a16:rowId xmlns:a16="http://schemas.microsoft.com/office/drawing/2014/main" val="10000"/>
                      </a:ext>
                    </a:extLst>
                  </a:tr>
                  <a:tr h="370840">
                    <a:tc>
                      <a:txBody>
                        <a:bodyPr/>
                        <a:lstStyle/>
                        <a:p>
                          <a:pPr algn="ctr"/>
                          <a:r>
                            <a:rPr lang="en-US" i="1" dirty="0" err="1"/>
                            <a:t>df</a:t>
                          </a:r>
                          <a:endParaRPr lang="en-US" i="1" dirty="0"/>
                        </a:p>
                      </a:txBody>
                      <a:tcPr/>
                    </a:tc>
                    <a:tc>
                      <a:txBody>
                        <a:bodyPr/>
                        <a:lstStyle/>
                        <a:p>
                          <a:pPr algn="ctr"/>
                          <a14:m>
                            <m:oMathPara xmlns:m="http://schemas.openxmlformats.org/officeDocument/2006/math">
                              <m:oMathParaPr>
                                <m:jc m:val="centerGroup"/>
                              </m:oMathParaPr>
                              <m:oMath xmlns:m="http://schemas.openxmlformats.org/officeDocument/2006/math">
                                <m:r>
                                  <a:rPr lang="en-US" sz="1400" i="1" smtClean="0">
                                    <a:latin typeface="Cambria Math" charset="0"/>
                                    <a:ea typeface="Cambria Math" charset="0"/>
                                    <a:cs typeface="Cambria Math" charset="0"/>
                                  </a:rPr>
                                  <m:t>∝</m:t>
                                </m:r>
                                <m:r>
                                  <a:rPr lang="en-US" sz="1400" b="0" i="1" smtClean="0">
                                    <a:latin typeface="Cambria Math" charset="0"/>
                                    <a:ea typeface="Cambria Math" charset="0"/>
                                    <a:cs typeface="Cambria Math" charset="0"/>
                                  </a:rPr>
                                  <m:t>=.10, </m:t>
                                </m:r>
                                <m:r>
                                  <a:rPr lang="en-US" sz="1400" b="0" i="1" smtClean="0">
                                    <a:latin typeface="Cambria Math" charset="0"/>
                                    <a:ea typeface="Cambria Math" charset="0"/>
                                    <a:cs typeface="Cambria Math" charset="0"/>
                                  </a:rPr>
                                  <m:t>𝑡𝑤𝑜</m:t>
                                </m:r>
                                <m:r>
                                  <a:rPr lang="en-US" sz="1400" b="0" i="1" smtClean="0">
                                    <a:latin typeface="Cambria Math" charset="0"/>
                                    <a:ea typeface="Cambria Math" charset="0"/>
                                    <a:cs typeface="Cambria Math" charset="0"/>
                                  </a:rPr>
                                  <m:t>−</m:t>
                                </m:r>
                                <m:r>
                                  <a:rPr lang="en-US" sz="1400" b="0" i="1" smtClean="0">
                                    <a:latin typeface="Cambria Math" charset="0"/>
                                    <a:ea typeface="Cambria Math" charset="0"/>
                                    <a:cs typeface="Cambria Math" charset="0"/>
                                  </a:rPr>
                                  <m:t>𝑡𝑎𝑖𝑙𝑒𝑑</m:t>
                                </m:r>
                              </m:oMath>
                              <m:oMath xmlns:m="http://schemas.openxmlformats.org/officeDocument/2006/math">
                                <m:r>
                                  <a:rPr lang="en-US" sz="1400" b="0" i="1" smtClean="0">
                                    <a:latin typeface="Cambria Math" charset="0"/>
                                    <a:ea typeface="Cambria Math" charset="0"/>
                                    <a:cs typeface="Cambria Math" charset="0"/>
                                  </a:rPr>
                                  <m:t>𝑜𝑟</m:t>
                                </m:r>
                              </m:oMath>
                              <m:oMath xmlns:m="http://schemas.openxmlformats.org/officeDocument/2006/math">
                                <m:r>
                                  <a:rPr lang="en-US" sz="1400" b="0" i="1" smtClean="0">
                                    <a:latin typeface="Cambria Math" charset="0"/>
                                    <a:ea typeface="Cambria Math" charset="0"/>
                                    <a:cs typeface="Cambria Math" charset="0"/>
                                  </a:rPr>
                                  <m:t>∝=.05, </m:t>
                                </m:r>
                                <m:r>
                                  <a:rPr lang="en-US" sz="1400" b="0" i="1" smtClean="0">
                                    <a:latin typeface="Cambria Math" charset="0"/>
                                    <a:ea typeface="Cambria Math" charset="0"/>
                                    <a:cs typeface="Cambria Math" charset="0"/>
                                  </a:rPr>
                                  <m:t>𝑜𝑛𝑒</m:t>
                                </m:r>
                                <m:r>
                                  <a:rPr lang="en-US" sz="1400" b="0" i="1" smtClean="0">
                                    <a:latin typeface="Cambria Math" charset="0"/>
                                    <a:ea typeface="Cambria Math" charset="0"/>
                                    <a:cs typeface="Cambria Math" charset="0"/>
                                  </a:rPr>
                                  <m:t>−</m:t>
                                </m:r>
                                <m:r>
                                  <a:rPr lang="en-US" sz="1400" b="0" i="1" smtClean="0">
                                    <a:latin typeface="Cambria Math" charset="0"/>
                                    <a:ea typeface="Cambria Math" charset="0"/>
                                    <a:cs typeface="Cambria Math" charset="0"/>
                                  </a:rPr>
                                  <m:t>𝑡𝑎𝑖𝑙𝑒𝑑</m:t>
                                </m:r>
                              </m:oMath>
                            </m:oMathPara>
                          </a14:m>
                          <a:endParaRPr lang="en-US" sz="1400"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i="1" smtClean="0">
                                    <a:latin typeface="Cambria Math" charset="0"/>
                                    <a:ea typeface="Cambria Math" charset="0"/>
                                    <a:cs typeface="Cambria Math" charset="0"/>
                                  </a:rPr>
                                  <m:t>∝</m:t>
                                </m:r>
                                <m:r>
                                  <a:rPr lang="en-US" sz="1400" b="0" i="1" smtClean="0">
                                    <a:latin typeface="Cambria Math" charset="0"/>
                                    <a:ea typeface="Cambria Math" charset="0"/>
                                    <a:cs typeface="Cambria Math" charset="0"/>
                                  </a:rPr>
                                  <m:t>=.05, </m:t>
                                </m:r>
                                <m:r>
                                  <a:rPr lang="en-US" sz="1400" b="0" i="1" smtClean="0">
                                    <a:latin typeface="Cambria Math" charset="0"/>
                                    <a:ea typeface="Cambria Math" charset="0"/>
                                    <a:cs typeface="Cambria Math" charset="0"/>
                                  </a:rPr>
                                  <m:t>𝑡𝑤𝑜</m:t>
                                </m:r>
                                <m:r>
                                  <a:rPr lang="en-US" sz="1400" b="0" i="1" smtClean="0">
                                    <a:latin typeface="Cambria Math" charset="0"/>
                                    <a:ea typeface="Cambria Math" charset="0"/>
                                    <a:cs typeface="Cambria Math" charset="0"/>
                                  </a:rPr>
                                  <m:t>−</m:t>
                                </m:r>
                                <m:r>
                                  <a:rPr lang="en-US" sz="1400" b="0" i="1" smtClean="0">
                                    <a:latin typeface="Cambria Math" charset="0"/>
                                    <a:ea typeface="Cambria Math" charset="0"/>
                                    <a:cs typeface="Cambria Math" charset="0"/>
                                  </a:rPr>
                                  <m:t>𝑡𝑎𝑖𝑙𝑒𝑑</m:t>
                                </m:r>
                              </m:oMath>
                              <m:oMath xmlns:m="http://schemas.openxmlformats.org/officeDocument/2006/math">
                                <m:r>
                                  <a:rPr lang="en-US" sz="1400" b="0" i="1" smtClean="0">
                                    <a:latin typeface="Cambria Math" charset="0"/>
                                    <a:ea typeface="Cambria Math" charset="0"/>
                                    <a:cs typeface="Cambria Math" charset="0"/>
                                  </a:rPr>
                                  <m:t>𝑜𝑟</m:t>
                                </m:r>
                              </m:oMath>
                              <m:oMath xmlns:m="http://schemas.openxmlformats.org/officeDocument/2006/math">
                                <m:r>
                                  <a:rPr lang="en-US" sz="1400" b="0" i="1" smtClean="0">
                                    <a:latin typeface="Cambria Math" charset="0"/>
                                    <a:ea typeface="Cambria Math" charset="0"/>
                                    <a:cs typeface="Cambria Math" charset="0"/>
                                  </a:rPr>
                                  <m:t>∝=.025, </m:t>
                                </m:r>
                                <m:r>
                                  <a:rPr lang="en-US" sz="1400" b="0" i="1" smtClean="0">
                                    <a:latin typeface="Cambria Math" charset="0"/>
                                    <a:ea typeface="Cambria Math" charset="0"/>
                                    <a:cs typeface="Cambria Math" charset="0"/>
                                  </a:rPr>
                                  <m:t>𝑜𝑛𝑒</m:t>
                                </m:r>
                                <m:r>
                                  <a:rPr lang="en-US" sz="1400" b="0" i="1" smtClean="0">
                                    <a:latin typeface="Cambria Math" charset="0"/>
                                    <a:ea typeface="Cambria Math" charset="0"/>
                                    <a:cs typeface="Cambria Math" charset="0"/>
                                  </a:rPr>
                                  <m:t>−</m:t>
                                </m:r>
                                <m:r>
                                  <a:rPr lang="en-US" sz="1400" b="0" i="1" smtClean="0">
                                    <a:latin typeface="Cambria Math" charset="0"/>
                                    <a:ea typeface="Cambria Math" charset="0"/>
                                    <a:cs typeface="Cambria Math" charset="0"/>
                                  </a:rPr>
                                  <m:t>𝑡𝑎𝑖𝑙𝑒𝑑</m:t>
                                </m:r>
                              </m:oMath>
                            </m:oMathPara>
                          </a14:m>
                          <a:endParaRPr lang="en-US" sz="1400"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i="1" smtClean="0">
                                    <a:latin typeface="Cambria Math" charset="0"/>
                                    <a:ea typeface="Cambria Math" charset="0"/>
                                    <a:cs typeface="Cambria Math" charset="0"/>
                                  </a:rPr>
                                  <m:t>∝</m:t>
                                </m:r>
                                <m:r>
                                  <a:rPr lang="en-US" sz="1400" b="0" i="1" smtClean="0">
                                    <a:latin typeface="Cambria Math" charset="0"/>
                                    <a:ea typeface="Cambria Math" charset="0"/>
                                    <a:cs typeface="Cambria Math" charset="0"/>
                                  </a:rPr>
                                  <m:t>=.02, </m:t>
                                </m:r>
                                <m:r>
                                  <a:rPr lang="en-US" sz="1400" b="0" i="1" smtClean="0">
                                    <a:latin typeface="Cambria Math" charset="0"/>
                                    <a:ea typeface="Cambria Math" charset="0"/>
                                    <a:cs typeface="Cambria Math" charset="0"/>
                                  </a:rPr>
                                  <m:t>𝑡𝑤𝑜</m:t>
                                </m:r>
                                <m:r>
                                  <a:rPr lang="en-US" sz="1400" b="0" i="1" smtClean="0">
                                    <a:latin typeface="Cambria Math" charset="0"/>
                                    <a:ea typeface="Cambria Math" charset="0"/>
                                    <a:cs typeface="Cambria Math" charset="0"/>
                                  </a:rPr>
                                  <m:t>−</m:t>
                                </m:r>
                                <m:r>
                                  <a:rPr lang="en-US" sz="1400" b="0" i="1" smtClean="0">
                                    <a:latin typeface="Cambria Math" charset="0"/>
                                    <a:ea typeface="Cambria Math" charset="0"/>
                                    <a:cs typeface="Cambria Math" charset="0"/>
                                  </a:rPr>
                                  <m:t>𝑡𝑎𝑖𝑙𝑒𝑑</m:t>
                                </m:r>
                              </m:oMath>
                              <m:oMath xmlns:m="http://schemas.openxmlformats.org/officeDocument/2006/math">
                                <m:r>
                                  <a:rPr lang="en-US" sz="1400" b="0" i="1" smtClean="0">
                                    <a:latin typeface="Cambria Math" charset="0"/>
                                    <a:ea typeface="Cambria Math" charset="0"/>
                                    <a:cs typeface="Cambria Math" charset="0"/>
                                  </a:rPr>
                                  <m:t>𝑜𝑟</m:t>
                                </m:r>
                              </m:oMath>
                              <m:oMath xmlns:m="http://schemas.openxmlformats.org/officeDocument/2006/math">
                                <m:r>
                                  <a:rPr lang="en-US" sz="1400" b="0" i="1" smtClean="0">
                                    <a:latin typeface="Cambria Math" charset="0"/>
                                    <a:ea typeface="Cambria Math" charset="0"/>
                                    <a:cs typeface="Cambria Math" charset="0"/>
                                  </a:rPr>
                                  <m:t>∝=.01, </m:t>
                                </m:r>
                                <m:r>
                                  <a:rPr lang="en-US" sz="1400" b="0" i="1" smtClean="0">
                                    <a:latin typeface="Cambria Math" charset="0"/>
                                    <a:ea typeface="Cambria Math" charset="0"/>
                                    <a:cs typeface="Cambria Math" charset="0"/>
                                  </a:rPr>
                                  <m:t>𝑜𝑛𝑒</m:t>
                                </m:r>
                                <m:r>
                                  <a:rPr lang="en-US" sz="1400" b="0" i="1" smtClean="0">
                                    <a:latin typeface="Cambria Math" charset="0"/>
                                    <a:ea typeface="Cambria Math" charset="0"/>
                                    <a:cs typeface="Cambria Math" charset="0"/>
                                  </a:rPr>
                                  <m:t>−</m:t>
                                </m:r>
                                <m:r>
                                  <a:rPr lang="en-US" sz="1400" b="0" i="1" smtClean="0">
                                    <a:latin typeface="Cambria Math" charset="0"/>
                                    <a:ea typeface="Cambria Math" charset="0"/>
                                    <a:cs typeface="Cambria Math" charset="0"/>
                                  </a:rPr>
                                  <m:t>𝑡𝑎𝑖𝑙𝑒𝑑</m:t>
                                </m:r>
                              </m:oMath>
                            </m:oMathPara>
                          </a14:m>
                          <a:endParaRPr lang="en-US" sz="1400"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i="1" smtClean="0">
                                    <a:latin typeface="Cambria Math" charset="0"/>
                                    <a:ea typeface="Cambria Math" charset="0"/>
                                    <a:cs typeface="Cambria Math" charset="0"/>
                                  </a:rPr>
                                  <m:t>∝</m:t>
                                </m:r>
                                <m:r>
                                  <a:rPr lang="en-US" sz="1400" b="0" i="1" smtClean="0">
                                    <a:latin typeface="Cambria Math" charset="0"/>
                                    <a:ea typeface="Cambria Math" charset="0"/>
                                    <a:cs typeface="Cambria Math" charset="0"/>
                                  </a:rPr>
                                  <m:t>=.01, </m:t>
                                </m:r>
                                <m:r>
                                  <a:rPr lang="en-US" sz="1400" b="0" i="1" smtClean="0">
                                    <a:latin typeface="Cambria Math" charset="0"/>
                                    <a:ea typeface="Cambria Math" charset="0"/>
                                    <a:cs typeface="Cambria Math" charset="0"/>
                                  </a:rPr>
                                  <m:t>𝑡𝑤𝑜</m:t>
                                </m:r>
                                <m:r>
                                  <a:rPr lang="en-US" sz="1400" b="0" i="1" smtClean="0">
                                    <a:latin typeface="Cambria Math" charset="0"/>
                                    <a:ea typeface="Cambria Math" charset="0"/>
                                    <a:cs typeface="Cambria Math" charset="0"/>
                                  </a:rPr>
                                  <m:t>−</m:t>
                                </m:r>
                                <m:r>
                                  <a:rPr lang="en-US" sz="1400" b="0" i="1" smtClean="0">
                                    <a:latin typeface="Cambria Math" charset="0"/>
                                    <a:ea typeface="Cambria Math" charset="0"/>
                                    <a:cs typeface="Cambria Math" charset="0"/>
                                  </a:rPr>
                                  <m:t>𝑡𝑎𝑖𝑙𝑒𝑑</m:t>
                                </m:r>
                              </m:oMath>
                              <m:oMath xmlns:m="http://schemas.openxmlformats.org/officeDocument/2006/math">
                                <m:r>
                                  <a:rPr lang="en-US" sz="1400" b="0" i="1" smtClean="0">
                                    <a:latin typeface="Cambria Math" charset="0"/>
                                    <a:ea typeface="Cambria Math" charset="0"/>
                                    <a:cs typeface="Cambria Math" charset="0"/>
                                  </a:rPr>
                                  <m:t>𝑜𝑟</m:t>
                                </m:r>
                              </m:oMath>
                              <m:oMath xmlns:m="http://schemas.openxmlformats.org/officeDocument/2006/math">
                                <m:r>
                                  <a:rPr lang="en-US" sz="1400" b="0" i="1" smtClean="0">
                                    <a:latin typeface="Cambria Math" charset="0"/>
                                    <a:ea typeface="Cambria Math" charset="0"/>
                                    <a:cs typeface="Cambria Math" charset="0"/>
                                  </a:rPr>
                                  <m:t>∝=.005, </m:t>
                                </m:r>
                                <m:r>
                                  <a:rPr lang="en-US" sz="1400" b="0" i="1" smtClean="0">
                                    <a:latin typeface="Cambria Math" charset="0"/>
                                    <a:ea typeface="Cambria Math" charset="0"/>
                                    <a:cs typeface="Cambria Math" charset="0"/>
                                  </a:rPr>
                                  <m:t>𝑜𝑛𝑒</m:t>
                                </m:r>
                                <m:r>
                                  <a:rPr lang="en-US" sz="1400" b="0" i="1" smtClean="0">
                                    <a:latin typeface="Cambria Math" charset="0"/>
                                    <a:ea typeface="Cambria Math" charset="0"/>
                                    <a:cs typeface="Cambria Math" charset="0"/>
                                  </a:rPr>
                                  <m:t>−</m:t>
                                </m:r>
                                <m:r>
                                  <a:rPr lang="en-US" sz="1400" b="0" i="1" smtClean="0">
                                    <a:latin typeface="Cambria Math" charset="0"/>
                                    <a:ea typeface="Cambria Math" charset="0"/>
                                    <a:cs typeface="Cambria Math" charset="0"/>
                                  </a:rPr>
                                  <m:t>𝑡𝑎𝑖𝑙𝑒𝑑</m:t>
                                </m:r>
                              </m:oMath>
                            </m:oMathPara>
                          </a14:m>
                          <a:endParaRPr lang="en-US" sz="1400" dirty="0"/>
                        </a:p>
                      </a:txBody>
                      <a:tcPr/>
                    </a:tc>
                    <a:extLst>
                      <a:ext uri="{0D108BD9-81ED-4DB2-BD59-A6C34878D82A}">
                        <a16:rowId xmlns:a16="http://schemas.microsoft.com/office/drawing/2014/main" val="10001"/>
                      </a:ext>
                    </a:extLst>
                  </a:tr>
                  <a:tr h="370840">
                    <a:tc>
                      <a:txBody>
                        <a:bodyPr/>
                        <a:lstStyle/>
                        <a:p>
                          <a:pPr algn="ctr"/>
                          <a:endParaRPr lang="en-US"/>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charset="0"/>
                                      </a:rPr>
                                      <m:t>𝑧</m:t>
                                    </m:r>
                                  </m:e>
                                  <m:sub>
                                    <m:r>
                                      <a:rPr lang="en-US" i="1" smtClean="0">
                                        <a:latin typeface="Cambria Math" charset="0"/>
                                        <a:ea typeface="Cambria Math" charset="0"/>
                                        <a:cs typeface="Cambria Math" charset="0"/>
                                      </a:rPr>
                                      <m:t>∝</m:t>
                                    </m:r>
                                  </m:sub>
                                </m:sSub>
                                <m:r>
                                  <a:rPr lang="en-US" b="0" i="1" smtClean="0">
                                    <a:latin typeface="Cambria Math" charset="0"/>
                                  </a:rPr>
                                  <m:t>=1.65</m:t>
                                </m:r>
                              </m:oMath>
                            </m:oMathPara>
                          </a14:m>
                          <a:endParaRPr lang="en-US"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charset="0"/>
                                      </a:rPr>
                                      <m:t>𝑧</m:t>
                                    </m:r>
                                  </m:e>
                                  <m:sub>
                                    <m:r>
                                      <a:rPr lang="en-US" i="1" smtClean="0">
                                        <a:latin typeface="Cambria Math" charset="0"/>
                                        <a:ea typeface="Cambria Math" charset="0"/>
                                        <a:cs typeface="Cambria Math" charset="0"/>
                                      </a:rPr>
                                      <m:t>∝</m:t>
                                    </m:r>
                                  </m:sub>
                                </m:sSub>
                                <m:r>
                                  <a:rPr lang="en-US" b="0" i="1" smtClean="0">
                                    <a:latin typeface="Cambria Math" charset="0"/>
                                  </a:rPr>
                                  <m:t>=1.96</m:t>
                                </m:r>
                              </m:oMath>
                            </m:oMathPara>
                          </a14:m>
                          <a:endParaRPr lang="en-US"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charset="0"/>
                                      </a:rPr>
                                      <m:t>𝑧</m:t>
                                    </m:r>
                                  </m:e>
                                  <m:sub>
                                    <m:r>
                                      <a:rPr lang="en-US" i="1" smtClean="0">
                                        <a:latin typeface="Cambria Math" charset="0"/>
                                        <a:ea typeface="Cambria Math" charset="0"/>
                                        <a:cs typeface="Cambria Math" charset="0"/>
                                      </a:rPr>
                                      <m:t>∝</m:t>
                                    </m:r>
                                  </m:sub>
                                </m:sSub>
                                <m:r>
                                  <a:rPr lang="en-US" b="0" i="1" smtClean="0">
                                    <a:latin typeface="Cambria Math" charset="0"/>
                                  </a:rPr>
                                  <m:t>=2.33</m:t>
                                </m:r>
                              </m:oMath>
                            </m:oMathPara>
                          </a14:m>
                          <a:endParaRPr lang="en-US"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charset="0"/>
                                      </a:rPr>
                                      <m:t>𝑧</m:t>
                                    </m:r>
                                  </m:e>
                                  <m:sub>
                                    <m:r>
                                      <a:rPr lang="en-US" i="1" smtClean="0">
                                        <a:latin typeface="Cambria Math" charset="0"/>
                                        <a:ea typeface="Cambria Math" charset="0"/>
                                        <a:cs typeface="Cambria Math" charset="0"/>
                                      </a:rPr>
                                      <m:t>∝</m:t>
                                    </m:r>
                                  </m:sub>
                                </m:sSub>
                                <m:r>
                                  <a:rPr lang="en-US" b="0" i="1" smtClean="0">
                                    <a:latin typeface="Cambria Math" charset="0"/>
                                  </a:rPr>
                                  <m:t>=2.58</m:t>
                                </m:r>
                              </m:oMath>
                            </m:oMathPara>
                          </a14:m>
                          <a:endParaRPr lang="en-US" dirty="0"/>
                        </a:p>
                      </a:txBody>
                      <a:tcPr/>
                    </a:tc>
                    <a:extLst>
                      <a:ext uri="{0D108BD9-81ED-4DB2-BD59-A6C34878D82A}">
                        <a16:rowId xmlns:a16="http://schemas.microsoft.com/office/drawing/2014/main" val="10002"/>
                      </a:ext>
                    </a:extLst>
                  </a:tr>
                </a:tbl>
              </a:graphicData>
            </a:graphic>
          </p:graphicFrame>
        </mc:Choice>
        <mc:Fallback xmlns="">
          <p:graphicFrame>
            <p:nvGraphicFramePr>
              <p:cNvPr id="9" name="Table 8">
                <a:extLst>
                  <a:ext uri="{FF2B5EF4-FFF2-40B4-BE49-F238E27FC236}">
                    <a16:creationId xmlns:a16="http://schemas.microsoft.com/office/drawing/2014/main" id="{CEB54FD3-3DD2-43AB-9937-DC44F9D57016}"/>
                  </a:ext>
                </a:extLst>
              </p:cNvPr>
              <p:cNvGraphicFramePr>
                <a:graphicFrameLocks noGrp="1"/>
              </p:cNvGraphicFramePr>
              <p:nvPr>
                <p:extLst>
                  <p:ext uri="{D42A27DB-BD31-4B8C-83A1-F6EECF244321}">
                    <p14:modId xmlns:p14="http://schemas.microsoft.com/office/powerpoint/2010/main" val="2558927399"/>
                  </p:ext>
                </p:extLst>
              </p:nvPr>
            </p:nvGraphicFramePr>
            <p:xfrm>
              <a:off x="228600" y="3187682"/>
              <a:ext cx="8458200" cy="1473200"/>
            </p:xfrm>
            <a:graphic>
              <a:graphicData uri="http://schemas.openxmlformats.org/drawingml/2006/table">
                <a:tbl>
                  <a:tblPr firstRow="1" bandRow="1">
                    <a:tableStyleId>{7DF18680-E054-41AD-8BC1-D1AEF772440D}</a:tableStyleId>
                  </a:tblPr>
                  <a:tblGrid>
                    <a:gridCol w="533400">
                      <a:extLst>
                        <a:ext uri="{9D8B030D-6E8A-4147-A177-3AD203B41FA5}">
                          <a16:colId xmlns:a16="http://schemas.microsoft.com/office/drawing/2014/main" val="20000"/>
                        </a:ext>
                      </a:extLst>
                    </a:gridCol>
                    <a:gridCol w="1981200">
                      <a:extLst>
                        <a:ext uri="{9D8B030D-6E8A-4147-A177-3AD203B41FA5}">
                          <a16:colId xmlns:a16="http://schemas.microsoft.com/office/drawing/2014/main" val="20001"/>
                        </a:ext>
                      </a:extLst>
                    </a:gridCol>
                    <a:gridCol w="1905000">
                      <a:extLst>
                        <a:ext uri="{9D8B030D-6E8A-4147-A177-3AD203B41FA5}">
                          <a16:colId xmlns:a16="http://schemas.microsoft.com/office/drawing/2014/main" val="20002"/>
                        </a:ext>
                      </a:extLst>
                    </a:gridCol>
                    <a:gridCol w="1981200">
                      <a:extLst>
                        <a:ext uri="{9D8B030D-6E8A-4147-A177-3AD203B41FA5}">
                          <a16:colId xmlns:a16="http://schemas.microsoft.com/office/drawing/2014/main" val="20003"/>
                        </a:ext>
                      </a:extLst>
                    </a:gridCol>
                    <a:gridCol w="2057400">
                      <a:extLst>
                        <a:ext uri="{9D8B030D-6E8A-4147-A177-3AD203B41FA5}">
                          <a16:colId xmlns:a16="http://schemas.microsoft.com/office/drawing/2014/main" val="20004"/>
                        </a:ext>
                      </a:extLst>
                    </a:gridCol>
                  </a:tblGrid>
                  <a:tr h="370840">
                    <a:tc gridSpan="5">
                      <a:txBody>
                        <a:bodyPr/>
                        <a:lstStyle/>
                        <a:p>
                          <a:pPr algn="ctr"/>
                          <a:r>
                            <a:rPr lang="en-US" dirty="0"/>
                            <a:t>Critical Values of z</a:t>
                          </a:r>
                        </a:p>
                      </a:txBody>
                      <a:tcPr/>
                    </a:tc>
                    <a:tc hMerge="1">
                      <a:txBody>
                        <a:bodyPr/>
                        <a:lstStyle/>
                        <a:p>
                          <a:pPr algn="ctr"/>
                          <a:endParaRPr lang="en-US"/>
                        </a:p>
                      </a:txBody>
                      <a:tcPr/>
                    </a:tc>
                    <a:tc hMerge="1">
                      <a:txBody>
                        <a:bodyPr/>
                        <a:lstStyle/>
                        <a:p>
                          <a:pPr algn="ctr"/>
                          <a:endParaRPr lang="en-US"/>
                        </a:p>
                      </a:txBody>
                      <a:tcPr/>
                    </a:tc>
                    <a:tc hMerge="1">
                      <a:txBody>
                        <a:bodyPr/>
                        <a:lstStyle/>
                        <a:p>
                          <a:pPr algn="ctr"/>
                          <a:endParaRPr lang="en-US"/>
                        </a:p>
                      </a:txBody>
                      <a:tcPr/>
                    </a:tc>
                    <a:tc hMerge="1">
                      <a:txBody>
                        <a:bodyPr/>
                        <a:lstStyle/>
                        <a:p>
                          <a:pPr algn="ctr"/>
                          <a:endParaRPr lang="en-US" dirty="0"/>
                        </a:p>
                      </a:txBody>
                      <a:tcPr/>
                    </a:tc>
                    <a:extLst>
                      <a:ext uri="{0D108BD9-81ED-4DB2-BD59-A6C34878D82A}">
                        <a16:rowId xmlns:a16="http://schemas.microsoft.com/office/drawing/2014/main" val="10000"/>
                      </a:ext>
                    </a:extLst>
                  </a:tr>
                  <a:tr h="731520">
                    <a:tc>
                      <a:txBody>
                        <a:bodyPr/>
                        <a:lstStyle/>
                        <a:p>
                          <a:pPr algn="ctr"/>
                          <a:r>
                            <a:rPr lang="en-US" i="1" dirty="0" err="1"/>
                            <a:t>df</a:t>
                          </a:r>
                          <a:endParaRPr lang="en-US" i="1" dirty="0"/>
                        </a:p>
                      </a:txBody>
                      <a:tcPr/>
                    </a:tc>
                    <a:tc>
                      <a:txBody>
                        <a:bodyPr/>
                        <a:lstStyle/>
                        <a:p>
                          <a:endParaRPr lang="en-US"/>
                        </a:p>
                      </a:txBody>
                      <a:tcPr>
                        <a:blipFill>
                          <a:blip r:embed="rId4"/>
                          <a:stretch>
                            <a:fillRect l="-27385" t="-54545" r="-301538" b="-52066"/>
                          </a:stretch>
                        </a:blipFill>
                      </a:tcPr>
                    </a:tc>
                    <a:tc>
                      <a:txBody>
                        <a:bodyPr/>
                        <a:lstStyle/>
                        <a:p>
                          <a:endParaRPr lang="en-US"/>
                        </a:p>
                      </a:txBody>
                      <a:tcPr>
                        <a:blipFill>
                          <a:blip r:embed="rId4"/>
                          <a:stretch>
                            <a:fillRect l="-132692" t="-54545" r="-214103" b="-52066"/>
                          </a:stretch>
                        </a:blipFill>
                      </a:tcPr>
                    </a:tc>
                    <a:tc>
                      <a:txBody>
                        <a:bodyPr/>
                        <a:lstStyle/>
                        <a:p>
                          <a:endParaRPr lang="en-US"/>
                        </a:p>
                      </a:txBody>
                      <a:tcPr>
                        <a:blipFill>
                          <a:blip r:embed="rId4"/>
                          <a:stretch>
                            <a:fillRect l="-223385" t="-54545" r="-105538" b="-52066"/>
                          </a:stretch>
                        </a:blipFill>
                      </a:tcPr>
                    </a:tc>
                    <a:tc>
                      <a:txBody>
                        <a:bodyPr/>
                        <a:lstStyle/>
                        <a:p>
                          <a:endParaRPr lang="en-US"/>
                        </a:p>
                      </a:txBody>
                      <a:tcPr>
                        <a:blipFill>
                          <a:blip r:embed="rId4"/>
                          <a:stretch>
                            <a:fillRect l="-310947" t="-54545" r="-1479" b="-52066"/>
                          </a:stretch>
                        </a:blipFill>
                      </a:tcPr>
                    </a:tc>
                    <a:extLst>
                      <a:ext uri="{0D108BD9-81ED-4DB2-BD59-A6C34878D82A}">
                        <a16:rowId xmlns:a16="http://schemas.microsoft.com/office/drawing/2014/main" val="10001"/>
                      </a:ext>
                    </a:extLst>
                  </a:tr>
                  <a:tr h="370840">
                    <a:tc>
                      <a:txBody>
                        <a:bodyPr/>
                        <a:lstStyle/>
                        <a:p>
                          <a:pPr algn="ctr"/>
                          <a:endParaRPr lang="en-US"/>
                        </a:p>
                      </a:txBody>
                      <a:tcPr/>
                    </a:tc>
                    <a:tc>
                      <a:txBody>
                        <a:bodyPr/>
                        <a:lstStyle/>
                        <a:p>
                          <a:endParaRPr lang="en-US"/>
                        </a:p>
                      </a:txBody>
                      <a:tcPr>
                        <a:blipFill>
                          <a:blip r:embed="rId4"/>
                          <a:stretch>
                            <a:fillRect l="-27385" t="-306557" r="-301538" b="-3279"/>
                          </a:stretch>
                        </a:blipFill>
                      </a:tcPr>
                    </a:tc>
                    <a:tc>
                      <a:txBody>
                        <a:bodyPr/>
                        <a:lstStyle/>
                        <a:p>
                          <a:endParaRPr lang="en-US"/>
                        </a:p>
                      </a:txBody>
                      <a:tcPr>
                        <a:blipFill>
                          <a:blip r:embed="rId4"/>
                          <a:stretch>
                            <a:fillRect l="-132692" t="-306557" r="-214103" b="-3279"/>
                          </a:stretch>
                        </a:blipFill>
                      </a:tcPr>
                    </a:tc>
                    <a:tc>
                      <a:txBody>
                        <a:bodyPr/>
                        <a:lstStyle/>
                        <a:p>
                          <a:endParaRPr lang="en-US"/>
                        </a:p>
                      </a:txBody>
                      <a:tcPr>
                        <a:blipFill>
                          <a:blip r:embed="rId4"/>
                          <a:stretch>
                            <a:fillRect l="-223385" t="-306557" r="-105538" b="-3279"/>
                          </a:stretch>
                        </a:blipFill>
                      </a:tcPr>
                    </a:tc>
                    <a:tc>
                      <a:txBody>
                        <a:bodyPr/>
                        <a:lstStyle/>
                        <a:p>
                          <a:endParaRPr lang="en-US"/>
                        </a:p>
                      </a:txBody>
                      <a:tcPr>
                        <a:blipFill>
                          <a:blip r:embed="rId4"/>
                          <a:stretch>
                            <a:fillRect l="-310947" t="-306557" r="-1479" b="-3279"/>
                          </a:stretch>
                        </a:blipFill>
                      </a:tcPr>
                    </a:tc>
                    <a:extLst>
                      <a:ext uri="{0D108BD9-81ED-4DB2-BD59-A6C34878D82A}">
                        <a16:rowId xmlns:a16="http://schemas.microsoft.com/office/drawing/2014/main" val="10002"/>
                      </a:ext>
                    </a:extLst>
                  </a:tr>
                </a:tbl>
              </a:graphicData>
            </a:graphic>
          </p:graphicFrame>
        </mc:Fallback>
      </mc:AlternateContent>
    </p:spTree>
    <p:extLst>
      <p:ext uri="{BB962C8B-B14F-4D97-AF65-F5344CB8AC3E}">
        <p14:creationId xmlns:p14="http://schemas.microsoft.com/office/powerpoint/2010/main" val="11970166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D9C210-BA7D-4DB3-B89A-FD28EBAFC21F}"/>
              </a:ext>
            </a:extLst>
          </p:cNvPr>
          <p:cNvSpPr>
            <a:spLocks noGrp="1"/>
          </p:cNvSpPr>
          <p:nvPr>
            <p:ph type="title"/>
          </p:nvPr>
        </p:nvSpPr>
        <p:spPr>
          <a:xfrm>
            <a:off x="651510" y="324270"/>
            <a:ext cx="7669530" cy="944460"/>
          </a:xfrm>
        </p:spPr>
        <p:txBody>
          <a:bodyPr>
            <a:normAutofit fontScale="90000"/>
          </a:bodyPr>
          <a:lstStyle/>
          <a:p>
            <a:pPr algn="l"/>
            <a:r>
              <a:rPr lang="en-US" sz="4000" dirty="0"/>
              <a:t>Six Steps of Hypothesis Testing: Example </a:t>
            </a:r>
            <a:r>
              <a:rPr lang="en-US" sz="4000" i="1" dirty="0"/>
              <a:t>(continued)</a:t>
            </a:r>
            <a:endParaRPr lang="en-US" sz="4000" dirty="0"/>
          </a:p>
        </p:txBody>
      </p:sp>
      <p:pic>
        <p:nvPicPr>
          <p:cNvPr id="4" name="Picture 3" descr="footer-rectangle-bw_Epi-Biostat.png">
            <a:extLst>
              <a:ext uri="{FF2B5EF4-FFF2-40B4-BE49-F238E27FC236}">
                <a16:creationId xmlns:a16="http://schemas.microsoft.com/office/drawing/2014/main" id="{81288353-FC84-46AD-A701-FB6916FDCE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503680"/>
            <a:ext cx="9153144" cy="1371600"/>
          </a:xfrm>
          <a:prstGeom prst="rect">
            <a:avLst/>
          </a:prstGeom>
        </p:spPr>
      </p:pic>
      <p:sp>
        <p:nvSpPr>
          <p:cNvPr id="13" name="Text Placeholder 2">
            <a:extLst>
              <a:ext uri="{FF2B5EF4-FFF2-40B4-BE49-F238E27FC236}">
                <a16:creationId xmlns:a16="http://schemas.microsoft.com/office/drawing/2014/main" id="{DED18AAC-E1E9-4850-9A53-F310AFBFDACB}"/>
              </a:ext>
            </a:extLst>
          </p:cNvPr>
          <p:cNvSpPr>
            <a:spLocks noGrp="1"/>
          </p:cNvSpPr>
          <p:nvPr>
            <p:ph idx="1"/>
          </p:nvPr>
        </p:nvSpPr>
        <p:spPr>
          <a:xfrm>
            <a:off x="457200" y="1600200"/>
            <a:ext cx="8229600" cy="4525963"/>
          </a:xfrm>
        </p:spPr>
        <p:txBody>
          <a:bodyPr>
            <a:normAutofit/>
          </a:bodyPr>
          <a:lstStyle/>
          <a:p>
            <a:r>
              <a:rPr lang="en-US" sz="2200" b="1" dirty="0"/>
              <a:t>STEP 5:  </a:t>
            </a:r>
            <a:r>
              <a:rPr lang="en-US" sz="2200" dirty="0"/>
              <a:t>Calculate the Test Statistic</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86556184-B459-45EE-846A-2AC48EC32C44}"/>
                  </a:ext>
                </a:extLst>
              </p:cNvPr>
              <p:cNvSpPr txBox="1"/>
              <p:nvPr/>
            </p:nvSpPr>
            <p:spPr>
              <a:xfrm>
                <a:off x="6286500" y="1883944"/>
                <a:ext cx="2743200" cy="3344185"/>
              </a:xfrm>
              <a:prstGeom prst="rect">
                <a:avLst/>
              </a:prstGeom>
              <a:noFill/>
            </p:spPr>
            <p:txBody>
              <a:bodyPr wrap="square" rtlCol="0">
                <a:spAutoFit/>
              </a:bodyPr>
              <a:lstStyle/>
              <a:p>
                <a:pPr>
                  <a:lnSpc>
                    <a:spcPct val="150000"/>
                  </a:lnSpc>
                </a:pPr>
                <a14:m>
                  <m:oMathPara xmlns:m="http://schemas.openxmlformats.org/officeDocument/2006/math">
                    <m:oMathParaPr>
                      <m:jc m:val="centerGroup"/>
                    </m:oMathParaPr>
                    <m:oMath xmlns:m="http://schemas.openxmlformats.org/officeDocument/2006/math">
                      <m:r>
                        <a:rPr lang="en-US" sz="1800" i="1" smtClean="0">
                          <a:latin typeface="Cambria Math" charset="0"/>
                          <a:ea typeface="Cambria Math" charset="0"/>
                          <a:cs typeface="Cambria Math" charset="0"/>
                        </a:rPr>
                        <m:t>𝑧</m:t>
                      </m:r>
                      <m:r>
                        <a:rPr lang="en-US" sz="1800" i="1">
                          <a:latin typeface="Cambria Math" charset="0"/>
                        </a:rPr>
                        <m:t>=</m:t>
                      </m:r>
                      <m:f>
                        <m:fPr>
                          <m:ctrlPr>
                            <a:rPr lang="en-US" sz="1800" i="1">
                              <a:latin typeface="Cambria Math" panose="02040503050406030204" pitchFamily="18" charset="0"/>
                              <a:ea typeface="Cambria Math" charset="0"/>
                              <a:cs typeface="Cambria Math" charset="0"/>
                            </a:rPr>
                          </m:ctrlPr>
                        </m:fPr>
                        <m:num>
                          <m:r>
                            <a:rPr lang="en-US" sz="1800" i="1">
                              <a:latin typeface="Cambria Math" charset="0"/>
                              <a:ea typeface="Cambria Math" charset="0"/>
                              <a:cs typeface="Cambria Math" charset="0"/>
                            </a:rPr>
                            <m:t>𝑀</m:t>
                          </m:r>
                          <m:r>
                            <a:rPr lang="en-US" sz="1800" i="1">
                              <a:latin typeface="Cambria Math" charset="0"/>
                              <a:ea typeface="Cambria Math" charset="0"/>
                              <a:cs typeface="Cambria Math" charset="0"/>
                            </a:rPr>
                            <m:t>−</m:t>
                          </m:r>
                          <m:r>
                            <a:rPr lang="en-US" sz="1800" i="1">
                              <a:latin typeface="Cambria Math" charset="0"/>
                              <a:ea typeface="Cambria Math" charset="0"/>
                              <a:cs typeface="Cambria Math" charset="0"/>
                            </a:rPr>
                            <m:t>𝜇</m:t>
                          </m:r>
                        </m:num>
                        <m:den>
                          <m:sSub>
                            <m:sSubPr>
                              <m:ctrlPr>
                                <a:rPr lang="en-US" sz="1800" i="1">
                                  <a:latin typeface="Cambria Math" panose="02040503050406030204" pitchFamily="18" charset="0"/>
                                  <a:ea typeface="Cambria Math" charset="0"/>
                                  <a:cs typeface="Cambria Math" charset="0"/>
                                </a:rPr>
                              </m:ctrlPr>
                            </m:sSubPr>
                            <m:e>
                              <m:r>
                                <a:rPr lang="en-US" sz="1800" i="1">
                                  <a:latin typeface="Cambria Math" charset="0"/>
                                  <a:ea typeface="Cambria Math" charset="0"/>
                                  <a:cs typeface="Cambria Math" charset="0"/>
                                </a:rPr>
                                <m:t>𝜎</m:t>
                              </m:r>
                            </m:e>
                            <m:sub>
                              <m:r>
                                <a:rPr lang="en-US" sz="1800" i="1">
                                  <a:latin typeface="Cambria Math" charset="0"/>
                                  <a:ea typeface="Cambria Math" charset="0"/>
                                  <a:cs typeface="Cambria Math" charset="0"/>
                                </a:rPr>
                                <m:t>𝑀</m:t>
                              </m:r>
                            </m:sub>
                          </m:sSub>
                        </m:den>
                      </m:f>
                    </m:oMath>
                    <m:oMath xmlns:m="http://schemas.openxmlformats.org/officeDocument/2006/math">
                      <m:r>
                        <a:rPr lang="en-US" sz="1800" b="0" i="0" smtClean="0">
                          <a:latin typeface="Cambria Math" charset="0"/>
                        </a:rPr>
                        <m:t>=</m:t>
                      </m:r>
                      <m:f>
                        <m:fPr>
                          <m:ctrlPr>
                            <a:rPr lang="en-US" sz="1800" i="1" smtClean="0">
                              <a:latin typeface="Cambria Math" panose="02040503050406030204" pitchFamily="18" charset="0"/>
                            </a:rPr>
                          </m:ctrlPr>
                        </m:fPr>
                        <m:num>
                          <m:r>
                            <a:rPr lang="en-US" sz="1800" b="0" i="1" smtClean="0">
                              <a:latin typeface="Cambria Math" charset="0"/>
                            </a:rPr>
                            <m:t>104.50−100</m:t>
                          </m:r>
                        </m:num>
                        <m:den>
                          <m:r>
                            <a:rPr lang="en-US" sz="1800" b="0" i="1" smtClean="0">
                              <a:latin typeface="Cambria Math" charset="0"/>
                            </a:rPr>
                            <m:t>1.77</m:t>
                          </m:r>
                        </m:den>
                      </m:f>
                    </m:oMath>
                    <m:oMath xmlns:m="http://schemas.openxmlformats.org/officeDocument/2006/math">
                      <m:r>
                        <a:rPr lang="en-US" sz="1800" b="0" i="1" smtClean="0">
                          <a:latin typeface="Cambria Math" charset="0"/>
                        </a:rPr>
                        <m:t>=</m:t>
                      </m:r>
                      <m:f>
                        <m:fPr>
                          <m:ctrlPr>
                            <a:rPr lang="en-US" sz="1800" b="0" i="1" smtClean="0">
                              <a:latin typeface="Cambria Math" panose="02040503050406030204" pitchFamily="18" charset="0"/>
                            </a:rPr>
                          </m:ctrlPr>
                        </m:fPr>
                        <m:num>
                          <m:r>
                            <a:rPr lang="en-US" sz="1800" b="0" i="1" smtClean="0">
                              <a:latin typeface="Cambria Math" charset="0"/>
                            </a:rPr>
                            <m:t>4.5000</m:t>
                          </m:r>
                        </m:num>
                        <m:den>
                          <m:r>
                            <a:rPr lang="en-US" sz="1800" b="0" i="1" smtClean="0">
                              <a:latin typeface="Cambria Math" charset="0"/>
                            </a:rPr>
                            <m:t>1.77</m:t>
                          </m:r>
                        </m:den>
                      </m:f>
                    </m:oMath>
                    <m:oMath xmlns:m="http://schemas.openxmlformats.org/officeDocument/2006/math">
                      <m:r>
                        <a:rPr lang="en-US" sz="1800" b="0" i="1" smtClean="0">
                          <a:latin typeface="Cambria Math" charset="0"/>
                        </a:rPr>
                        <m:t>=2.5424</m:t>
                      </m:r>
                    </m:oMath>
                    <m:oMath xmlns:m="http://schemas.openxmlformats.org/officeDocument/2006/math">
                      <m:r>
                        <a:rPr lang="en-US" sz="1800" b="0" i="1" smtClean="0">
                          <a:latin typeface="Cambria Math" charset="0"/>
                        </a:rPr>
                        <m:t>=2.54</m:t>
                      </m:r>
                    </m:oMath>
                  </m:oMathPara>
                </a14:m>
                <a:endParaRPr lang="en-US" sz="1800" dirty="0"/>
              </a:p>
            </p:txBody>
          </p:sp>
        </mc:Choice>
        <mc:Fallback xmlns="">
          <p:sp>
            <p:nvSpPr>
              <p:cNvPr id="14" name="TextBox 13">
                <a:extLst>
                  <a:ext uri="{FF2B5EF4-FFF2-40B4-BE49-F238E27FC236}">
                    <a16:creationId xmlns:a16="http://schemas.microsoft.com/office/drawing/2014/main" id="{86556184-B459-45EE-846A-2AC48EC32C44}"/>
                  </a:ext>
                </a:extLst>
              </p:cNvPr>
              <p:cNvSpPr txBox="1">
                <a:spLocks noRot="1" noChangeAspect="1" noMove="1" noResize="1" noEditPoints="1" noAdjustHandles="1" noChangeArrowheads="1" noChangeShapeType="1" noTextEdit="1"/>
              </p:cNvSpPr>
              <p:nvPr/>
            </p:nvSpPr>
            <p:spPr>
              <a:xfrm>
                <a:off x="6286500" y="1883944"/>
                <a:ext cx="2743200" cy="334418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03E249A9-EA32-4CF7-B0E7-81865DFEA8FF}"/>
                  </a:ext>
                </a:extLst>
              </p:cNvPr>
              <p:cNvSpPr/>
              <p:nvPr/>
            </p:nvSpPr>
            <p:spPr>
              <a:xfrm>
                <a:off x="457200" y="2206514"/>
                <a:ext cx="6172200" cy="2927706"/>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nSpc>
                    <a:spcPct val="150000"/>
                  </a:lnSpc>
                </a:pPr>
                <a14:m>
                  <m:oMathPara xmlns:m="http://schemas.openxmlformats.org/officeDocument/2006/math">
                    <m:oMathParaPr>
                      <m:jc m:val="centerGroup"/>
                    </m:oMathParaPr>
                    <m:oMath xmlns:m="http://schemas.openxmlformats.org/officeDocument/2006/math">
                      <m:r>
                        <a:rPr lang="en-US" sz="1800" b="0" i="1" smtClean="0">
                          <a:latin typeface="Cambria Math" charset="0"/>
                          <a:ea typeface="Cambria Math" charset="0"/>
                          <a:cs typeface="Cambria Math" charset="0"/>
                        </a:rPr>
                        <m:t>𝑧</m:t>
                      </m:r>
                      <m:r>
                        <a:rPr lang="en-US" sz="1800" b="0" i="1" smtClean="0">
                          <a:latin typeface="Cambria Math" charset="0"/>
                        </a:rPr>
                        <m:t>=</m:t>
                      </m:r>
                      <m:f>
                        <m:fPr>
                          <m:ctrlPr>
                            <a:rPr lang="en-US" sz="1800" b="0" i="1" smtClean="0">
                              <a:latin typeface="Cambria Math" panose="02040503050406030204" pitchFamily="18" charset="0"/>
                              <a:ea typeface="Cambria Math" charset="0"/>
                              <a:cs typeface="Cambria Math" charset="0"/>
                            </a:rPr>
                          </m:ctrlPr>
                        </m:fPr>
                        <m:num>
                          <m:r>
                            <a:rPr lang="en-US" sz="1800" b="0" i="1" smtClean="0">
                              <a:latin typeface="Cambria Math" charset="0"/>
                              <a:ea typeface="Cambria Math" charset="0"/>
                              <a:cs typeface="Cambria Math" charset="0"/>
                            </a:rPr>
                            <m:t>𝑀</m:t>
                          </m:r>
                          <m:r>
                            <a:rPr lang="en-US" sz="1800" b="0" i="1" smtClean="0">
                              <a:latin typeface="Cambria Math" charset="0"/>
                              <a:ea typeface="Cambria Math" charset="0"/>
                              <a:cs typeface="Cambria Math" charset="0"/>
                            </a:rPr>
                            <m:t>−</m:t>
                          </m:r>
                          <m:r>
                            <a:rPr lang="en-US" sz="1800" b="0" i="1" smtClean="0">
                              <a:latin typeface="Cambria Math" charset="0"/>
                              <a:ea typeface="Cambria Math" charset="0"/>
                              <a:cs typeface="Cambria Math" charset="0"/>
                            </a:rPr>
                            <m:t>𝜇</m:t>
                          </m:r>
                        </m:num>
                        <m:den>
                          <m:sSub>
                            <m:sSubPr>
                              <m:ctrlPr>
                                <a:rPr lang="en-US" sz="1800" b="0" i="1" smtClean="0">
                                  <a:latin typeface="Cambria Math" panose="02040503050406030204" pitchFamily="18" charset="0"/>
                                  <a:ea typeface="Cambria Math" charset="0"/>
                                  <a:cs typeface="Cambria Math" charset="0"/>
                                </a:rPr>
                              </m:ctrlPr>
                            </m:sSubPr>
                            <m:e>
                              <m:r>
                                <a:rPr lang="en-US" sz="1800" b="0" i="1" smtClean="0">
                                  <a:latin typeface="Cambria Math" charset="0"/>
                                  <a:ea typeface="Cambria Math" charset="0"/>
                                  <a:cs typeface="Cambria Math" charset="0"/>
                                </a:rPr>
                                <m:t>𝜎</m:t>
                              </m:r>
                            </m:e>
                            <m:sub>
                              <m:r>
                                <a:rPr lang="en-US" sz="1800" b="0" i="1" smtClean="0">
                                  <a:latin typeface="Cambria Math" charset="0"/>
                                  <a:ea typeface="Cambria Math" charset="0"/>
                                  <a:cs typeface="Cambria Math" charset="0"/>
                                </a:rPr>
                                <m:t>𝑀</m:t>
                              </m:r>
                            </m:sub>
                          </m:sSub>
                        </m:den>
                      </m:f>
                    </m:oMath>
                    <m:oMath xmlns:m="http://schemas.openxmlformats.org/officeDocument/2006/math">
                      <m:r>
                        <a:rPr lang="en-US" sz="1800" b="0" i="1" smtClean="0">
                          <a:latin typeface="Cambria Math" charset="0"/>
                        </a:rPr>
                        <m:t>𝑤h𝑒𝑟𝑒</m:t>
                      </m:r>
                      <m:r>
                        <a:rPr lang="en-US" sz="1800" b="0" i="1" smtClean="0">
                          <a:latin typeface="Cambria Math" charset="0"/>
                        </a:rPr>
                        <m:t> </m:t>
                      </m:r>
                      <m:r>
                        <a:rPr lang="en-US" sz="1800" b="0" i="1" smtClean="0">
                          <a:latin typeface="Cambria Math" charset="0"/>
                        </a:rPr>
                        <m:t>𝑧</m:t>
                      </m:r>
                      <m:r>
                        <a:rPr lang="en-US" sz="1800" b="0" i="1" smtClean="0">
                          <a:latin typeface="Cambria Math" charset="0"/>
                        </a:rPr>
                        <m:t>=</m:t>
                      </m:r>
                      <m:r>
                        <a:rPr lang="en-US" sz="1800" b="0" i="1" smtClean="0">
                          <a:latin typeface="Cambria Math" charset="0"/>
                        </a:rPr>
                        <m:t>𝑡h𝑒</m:t>
                      </m:r>
                      <m:r>
                        <a:rPr lang="en-US" sz="1800" b="0" i="1" smtClean="0">
                          <a:latin typeface="Cambria Math" charset="0"/>
                        </a:rPr>
                        <m:t> </m:t>
                      </m:r>
                      <m:r>
                        <a:rPr lang="en-US" sz="1800" b="0" i="1" smtClean="0">
                          <a:latin typeface="Cambria Math" charset="0"/>
                        </a:rPr>
                        <m:t>𝑧</m:t>
                      </m:r>
                      <m:r>
                        <a:rPr lang="en-US" sz="1800" b="0" i="1" smtClean="0">
                          <a:latin typeface="Cambria Math" charset="0"/>
                        </a:rPr>
                        <m:t> </m:t>
                      </m:r>
                      <m:r>
                        <a:rPr lang="en-US" sz="1800" b="0" i="1" smtClean="0">
                          <a:latin typeface="Cambria Math" charset="0"/>
                        </a:rPr>
                        <m:t>𝑠𝑐𝑜𝑟𝑒</m:t>
                      </m:r>
                    </m:oMath>
                    <m:oMath xmlns:m="http://schemas.openxmlformats.org/officeDocument/2006/math">
                      <m:r>
                        <a:rPr lang="en-US" sz="1800" b="0" i="1" smtClean="0">
                          <a:latin typeface="Cambria Math" charset="0"/>
                          <a:ea typeface="Cambria Math" charset="0"/>
                          <a:cs typeface="Cambria Math" charset="0"/>
                        </a:rPr>
                        <m:t>𝑀</m:t>
                      </m:r>
                      <m:r>
                        <a:rPr lang="en-US" sz="1800" b="0" i="1" smtClean="0">
                          <a:latin typeface="Cambria Math" charset="0"/>
                          <a:ea typeface="Cambria Math" charset="0"/>
                          <a:cs typeface="Cambria Math" charset="0"/>
                        </a:rPr>
                        <m:t>=</m:t>
                      </m:r>
                      <m:r>
                        <a:rPr lang="en-US" sz="1800" b="0" i="1" smtClean="0">
                          <a:latin typeface="Cambria Math" charset="0"/>
                          <a:ea typeface="Cambria Math" charset="0"/>
                          <a:cs typeface="Cambria Math" charset="0"/>
                        </a:rPr>
                        <m:t>𝑡h𝑒</m:t>
                      </m:r>
                      <m:r>
                        <a:rPr lang="en-US" sz="1800" b="0" i="1" smtClean="0">
                          <a:latin typeface="Cambria Math" charset="0"/>
                          <a:ea typeface="Cambria Math" charset="0"/>
                          <a:cs typeface="Cambria Math" charset="0"/>
                        </a:rPr>
                        <m:t> </m:t>
                      </m:r>
                      <m:r>
                        <a:rPr lang="en-US" sz="1800" b="0" i="1" smtClean="0">
                          <a:latin typeface="Cambria Math" charset="0"/>
                          <a:ea typeface="Cambria Math" charset="0"/>
                          <a:cs typeface="Cambria Math" charset="0"/>
                        </a:rPr>
                        <m:t>𝑠𝑎𝑚𝑝𝑙𝑒</m:t>
                      </m:r>
                      <m:r>
                        <a:rPr lang="en-US" sz="1800" b="0" i="1" smtClean="0">
                          <a:latin typeface="Cambria Math" charset="0"/>
                          <a:ea typeface="Cambria Math" charset="0"/>
                          <a:cs typeface="Cambria Math" charset="0"/>
                        </a:rPr>
                        <m:t> </m:t>
                      </m:r>
                      <m:r>
                        <a:rPr lang="en-US" sz="1800" b="0" i="1" smtClean="0">
                          <a:latin typeface="Cambria Math" charset="0"/>
                          <a:ea typeface="Cambria Math" charset="0"/>
                          <a:cs typeface="Cambria Math" charset="0"/>
                        </a:rPr>
                        <m:t>𝑚𝑒𝑎𝑛</m:t>
                      </m:r>
                    </m:oMath>
                    <m:oMath xmlns:m="http://schemas.openxmlformats.org/officeDocument/2006/math">
                      <m:r>
                        <a:rPr lang="en-US" sz="1800" b="0" i="1" smtClean="0">
                          <a:latin typeface="Cambria Math" charset="0"/>
                          <a:ea typeface="Cambria Math" charset="0"/>
                          <a:cs typeface="Cambria Math" charset="0"/>
                        </a:rPr>
                        <m:t>𝜇</m:t>
                      </m:r>
                      <m:r>
                        <a:rPr lang="en-US" sz="1800" b="0" i="1" smtClean="0">
                          <a:latin typeface="Cambria Math" charset="0"/>
                        </a:rPr>
                        <m:t>=</m:t>
                      </m:r>
                      <m:r>
                        <a:rPr lang="en-US" sz="1800" b="0" i="1" smtClean="0">
                          <a:latin typeface="Cambria Math" charset="0"/>
                        </a:rPr>
                        <m:t>𝑡h𝑒</m:t>
                      </m:r>
                      <m:r>
                        <a:rPr lang="en-US" sz="1800" b="0" i="1" smtClean="0">
                          <a:latin typeface="Cambria Math" charset="0"/>
                        </a:rPr>
                        <m:t> </m:t>
                      </m:r>
                      <m:r>
                        <a:rPr lang="en-US" sz="1800" b="0" i="1" smtClean="0">
                          <a:latin typeface="Cambria Math" charset="0"/>
                        </a:rPr>
                        <m:t>𝑝𝑜𝑝𝑢𝑙𝑎𝑡𝑖𝑜𝑛</m:t>
                      </m:r>
                      <m:r>
                        <a:rPr lang="en-US" sz="1800" b="0" i="1" smtClean="0">
                          <a:latin typeface="Cambria Math" charset="0"/>
                        </a:rPr>
                        <m:t> </m:t>
                      </m:r>
                      <m:r>
                        <a:rPr lang="en-US" sz="1800" b="0" i="1" smtClean="0">
                          <a:latin typeface="Cambria Math" charset="0"/>
                        </a:rPr>
                        <m:t>𝑚𝑒𝑎𝑛</m:t>
                      </m:r>
                    </m:oMath>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charset="0"/>
                              <a:ea typeface="Cambria Math" charset="0"/>
                              <a:cs typeface="Cambria Math" charset="0"/>
                            </a:rPr>
                            <m:t>𝜎</m:t>
                          </m:r>
                        </m:e>
                        <m:sub>
                          <m:r>
                            <a:rPr lang="en-US" sz="1800" b="0" i="1" smtClean="0">
                              <a:latin typeface="Cambria Math" charset="0"/>
                            </a:rPr>
                            <m:t>𝑀</m:t>
                          </m:r>
                        </m:sub>
                      </m:sSub>
                      <m:r>
                        <a:rPr lang="en-US" sz="1800" b="0" i="1" smtClean="0">
                          <a:latin typeface="Cambria Math" charset="0"/>
                        </a:rPr>
                        <m:t>=</m:t>
                      </m:r>
                      <m:r>
                        <a:rPr lang="en-US" sz="1800" b="0" i="1" smtClean="0">
                          <a:latin typeface="Cambria Math" charset="0"/>
                        </a:rPr>
                        <m:t>𝑡h𝑒</m:t>
                      </m:r>
                      <m:r>
                        <a:rPr lang="en-US" sz="1800" b="0" i="1" smtClean="0">
                          <a:latin typeface="Cambria Math" charset="0"/>
                        </a:rPr>
                        <m:t> </m:t>
                      </m:r>
                      <m:r>
                        <a:rPr lang="en-US" sz="1800" b="0" i="1" smtClean="0">
                          <a:latin typeface="Cambria Math" charset="0"/>
                        </a:rPr>
                        <m:t>𝑠𝑡𝑎𝑛𝑑𝑎𝑟𝑑</m:t>
                      </m:r>
                      <m:r>
                        <a:rPr lang="en-US" sz="1800" b="0" i="1" smtClean="0">
                          <a:latin typeface="Cambria Math" charset="0"/>
                        </a:rPr>
                        <m:t> </m:t>
                      </m:r>
                      <m:r>
                        <a:rPr lang="en-US" sz="1800" b="0" i="1" smtClean="0">
                          <a:latin typeface="Cambria Math" charset="0"/>
                        </a:rPr>
                        <m:t>𝑒𝑟𝑟𝑜𝑟</m:t>
                      </m:r>
                      <m:r>
                        <a:rPr lang="en-US" sz="1800" b="0" i="1" smtClean="0">
                          <a:latin typeface="Cambria Math" charset="0"/>
                        </a:rPr>
                        <m:t> </m:t>
                      </m:r>
                      <m:r>
                        <a:rPr lang="en-US" sz="1800" b="0" i="1" smtClean="0">
                          <a:latin typeface="Cambria Math" charset="0"/>
                        </a:rPr>
                        <m:t>𝑜𝑓</m:t>
                      </m:r>
                      <m:r>
                        <a:rPr lang="en-US" sz="1800" b="0" i="1" smtClean="0">
                          <a:latin typeface="Cambria Math" charset="0"/>
                        </a:rPr>
                        <m:t> </m:t>
                      </m:r>
                      <m:r>
                        <a:rPr lang="en-US" sz="1800" b="0" i="1" smtClean="0">
                          <a:latin typeface="Cambria Math" charset="0"/>
                        </a:rPr>
                        <m:t>𝑡h𝑒</m:t>
                      </m:r>
                      <m:r>
                        <a:rPr lang="en-US" sz="1800" b="0" i="1" smtClean="0">
                          <a:latin typeface="Cambria Math" charset="0"/>
                        </a:rPr>
                        <m:t> </m:t>
                      </m:r>
                      <m:r>
                        <a:rPr lang="en-US" sz="1800" b="0" i="1" smtClean="0">
                          <a:latin typeface="Cambria Math" charset="0"/>
                        </a:rPr>
                        <m:t>𝑚𝑒𝑎𝑛</m:t>
                      </m:r>
                      <m:r>
                        <a:rPr lang="en-US" sz="1800" b="0" i="1" smtClean="0">
                          <a:latin typeface="Cambria Math" charset="0"/>
                        </a:rPr>
                        <m:t> (</m:t>
                      </m:r>
                      <m:r>
                        <a:rPr lang="en-US" sz="1800" b="0" i="1" smtClean="0">
                          <a:latin typeface="Cambria Math" charset="0"/>
                        </a:rPr>
                        <m:t>𝐸𝑞𝑢𝑎𝑡𝑖𝑜𝑛</m:t>
                      </m:r>
                      <m:r>
                        <a:rPr lang="en-US" sz="1800" b="0" i="1" smtClean="0">
                          <a:latin typeface="Cambria Math" charset="0"/>
                        </a:rPr>
                        <m:t> 5.1)</m:t>
                      </m:r>
                    </m:oMath>
                  </m:oMathPara>
                </a14:m>
                <a:br>
                  <a:rPr lang="en-US" sz="1800" dirty="0"/>
                </a:br>
                <a:endParaRPr lang="en-US" sz="1800" dirty="0"/>
              </a:p>
            </p:txBody>
          </p:sp>
        </mc:Choice>
        <mc:Fallback xmlns="">
          <p:sp>
            <p:nvSpPr>
              <p:cNvPr id="15" name="Rectangle 14">
                <a:extLst>
                  <a:ext uri="{FF2B5EF4-FFF2-40B4-BE49-F238E27FC236}">
                    <a16:creationId xmlns:a16="http://schemas.microsoft.com/office/drawing/2014/main" id="{03E249A9-EA32-4CF7-B0E7-81865DFEA8FF}"/>
                  </a:ext>
                </a:extLst>
              </p:cNvPr>
              <p:cNvSpPr>
                <a:spLocks noRot="1" noChangeAspect="1" noMove="1" noResize="1" noEditPoints="1" noAdjustHandles="1" noChangeArrowheads="1" noChangeShapeType="1" noTextEdit="1"/>
              </p:cNvSpPr>
              <p:nvPr/>
            </p:nvSpPr>
            <p:spPr>
              <a:xfrm>
                <a:off x="457200" y="2206514"/>
                <a:ext cx="6172200" cy="2927706"/>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0845593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D9C210-BA7D-4DB3-B89A-FD28EBAFC21F}"/>
              </a:ext>
            </a:extLst>
          </p:cNvPr>
          <p:cNvSpPr>
            <a:spLocks noGrp="1"/>
          </p:cNvSpPr>
          <p:nvPr>
            <p:ph type="title"/>
          </p:nvPr>
        </p:nvSpPr>
        <p:spPr>
          <a:xfrm>
            <a:off x="651510" y="324270"/>
            <a:ext cx="7669530" cy="944460"/>
          </a:xfrm>
        </p:spPr>
        <p:txBody>
          <a:bodyPr>
            <a:normAutofit fontScale="90000"/>
          </a:bodyPr>
          <a:lstStyle/>
          <a:p>
            <a:pPr algn="l"/>
            <a:r>
              <a:rPr lang="en-US" sz="4000" dirty="0"/>
              <a:t>Six Steps of Hypothesis Testing: Example </a:t>
            </a:r>
            <a:r>
              <a:rPr lang="en-US" sz="4000" i="1" dirty="0"/>
              <a:t>(continued)</a:t>
            </a:r>
            <a:endParaRPr lang="en-US" sz="4000" dirty="0"/>
          </a:p>
        </p:txBody>
      </p:sp>
      <p:pic>
        <p:nvPicPr>
          <p:cNvPr id="4" name="Picture 3" descr="footer-rectangle-bw_Epi-Biostat.png">
            <a:extLst>
              <a:ext uri="{FF2B5EF4-FFF2-40B4-BE49-F238E27FC236}">
                <a16:creationId xmlns:a16="http://schemas.microsoft.com/office/drawing/2014/main" id="{81288353-FC84-46AD-A701-FB6916FDCE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503680"/>
            <a:ext cx="9153144" cy="1371600"/>
          </a:xfrm>
          <a:prstGeom prst="rect">
            <a:avLst/>
          </a:prstGeom>
        </p:spPr>
      </p:pic>
      <p:sp>
        <p:nvSpPr>
          <p:cNvPr id="9" name="Text Placeholder 2">
            <a:extLst>
              <a:ext uri="{FF2B5EF4-FFF2-40B4-BE49-F238E27FC236}">
                <a16:creationId xmlns:a16="http://schemas.microsoft.com/office/drawing/2014/main" id="{6C6941C2-6569-42A4-B170-1E8D43E08ADB}"/>
              </a:ext>
            </a:extLst>
          </p:cNvPr>
          <p:cNvSpPr>
            <a:spLocks noGrp="1"/>
          </p:cNvSpPr>
          <p:nvPr>
            <p:ph idx="1"/>
          </p:nvPr>
        </p:nvSpPr>
        <p:spPr>
          <a:xfrm>
            <a:off x="457200" y="1600200"/>
            <a:ext cx="4267200" cy="4525963"/>
          </a:xfrm>
        </p:spPr>
        <p:txBody>
          <a:bodyPr>
            <a:normAutofit/>
          </a:bodyPr>
          <a:lstStyle/>
          <a:p>
            <a:pPr>
              <a:spcBef>
                <a:spcPts val="0"/>
              </a:spcBef>
            </a:pPr>
            <a:r>
              <a:rPr lang="en-US" sz="2200" b="1" dirty="0"/>
              <a:t>STEP 6:</a:t>
            </a:r>
            <a:r>
              <a:rPr lang="en-US" sz="2200" dirty="0"/>
              <a:t> Interpret the Results</a:t>
            </a:r>
          </a:p>
          <a:p>
            <a:pPr lvl="1">
              <a:spcBef>
                <a:spcPts val="0"/>
              </a:spcBef>
            </a:pPr>
            <a:r>
              <a:rPr lang="en-US" sz="1900" dirty="0"/>
              <a:t>Observed mean of 104.5 has been converted to a z score of 2.54.</a:t>
            </a:r>
          </a:p>
          <a:p>
            <a:pPr lvl="1">
              <a:spcBef>
                <a:spcPts val="0"/>
              </a:spcBef>
            </a:pPr>
            <a:r>
              <a:rPr lang="en-US" sz="1900" dirty="0"/>
              <a:t>It falls in the rare zone.</a:t>
            </a:r>
          </a:p>
          <a:p>
            <a:pPr lvl="1">
              <a:spcBef>
                <a:spcPts val="0"/>
              </a:spcBef>
            </a:pPr>
            <a:r>
              <a:rPr lang="en-US" sz="1900" dirty="0"/>
              <a:t>Null hypothesis is rejected.</a:t>
            </a:r>
          </a:p>
        </p:txBody>
      </p:sp>
      <p:sp>
        <p:nvSpPr>
          <p:cNvPr id="10" name="Rectangle 9" descr="The figure is a sample normal distribution curve. The observed mean of 104.5 has been converted to a z score of 2.54. It falls in the rare zone, which means the null hypothesis is rejected,  and the alternative hypothesis has to be accepted.&#10;" title="Figure 6.3">
            <a:extLst>
              <a:ext uri="{FF2B5EF4-FFF2-40B4-BE49-F238E27FC236}">
                <a16:creationId xmlns:a16="http://schemas.microsoft.com/office/drawing/2014/main" id="{23E66D85-5DDA-4DCA-9BB9-18167CE95FAE}"/>
              </a:ext>
            </a:extLst>
          </p:cNvPr>
          <p:cNvSpPr/>
          <p:nvPr/>
        </p:nvSpPr>
        <p:spPr>
          <a:xfrm>
            <a:off x="4259770" y="4873859"/>
            <a:ext cx="4579430" cy="646331"/>
          </a:xfrm>
          <a:prstGeom prst="rect">
            <a:avLst/>
          </a:prstGeom>
        </p:spPr>
        <p:txBody>
          <a:bodyPr wrap="square">
            <a:spAutoFit/>
          </a:bodyPr>
          <a:lstStyle/>
          <a:p>
            <a:r>
              <a:rPr lang="en-US" sz="1800" dirty="0">
                <a:ea typeface="Arial" charset="0"/>
                <a:cs typeface="Arial" charset="0"/>
              </a:rPr>
              <a:t>Sampling Distribution of the Mean, Marked with Observed </a:t>
            </a:r>
            <a:r>
              <a:rPr lang="en-US" sz="1800" i="1" dirty="0">
                <a:ea typeface="Arial" charset="0"/>
                <a:cs typeface="Arial" charset="0"/>
              </a:rPr>
              <a:t>z</a:t>
            </a:r>
            <a:r>
              <a:rPr lang="en-US" sz="1800" dirty="0">
                <a:ea typeface="Arial" charset="0"/>
                <a:cs typeface="Arial" charset="0"/>
              </a:rPr>
              <a:t> Score, for IQ Data</a:t>
            </a:r>
          </a:p>
        </p:txBody>
      </p:sp>
      <p:pic>
        <p:nvPicPr>
          <p:cNvPr id="11" name="Picture 10" descr="The figure is a sample normal distribution curve. The observed mean of 104.5 has been converted to a z score of 2.54. It falls in the rare zone, which means the null hypothesis is rejected,  and the alternative hypothesis has to be accepted.&#10;" title="Figure 6.3">
            <a:extLst>
              <a:ext uri="{FF2B5EF4-FFF2-40B4-BE49-F238E27FC236}">
                <a16:creationId xmlns:a16="http://schemas.microsoft.com/office/drawing/2014/main" id="{97A8E3D7-A025-4143-9987-604BDB935E7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19600" y="1808163"/>
            <a:ext cx="4419600" cy="2946400"/>
          </a:xfrm>
          <a:prstGeom prst="rect">
            <a:avLst/>
          </a:prstGeom>
        </p:spPr>
      </p:pic>
    </p:spTree>
    <p:extLst>
      <p:ext uri="{BB962C8B-B14F-4D97-AF65-F5344CB8AC3E}">
        <p14:creationId xmlns:p14="http://schemas.microsoft.com/office/powerpoint/2010/main" val="7397122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D9C210-BA7D-4DB3-B89A-FD28EBAFC21F}"/>
              </a:ext>
            </a:extLst>
          </p:cNvPr>
          <p:cNvSpPr>
            <a:spLocks noGrp="1"/>
          </p:cNvSpPr>
          <p:nvPr>
            <p:ph type="title"/>
          </p:nvPr>
        </p:nvSpPr>
        <p:spPr>
          <a:xfrm>
            <a:off x="651510" y="324270"/>
            <a:ext cx="7669530" cy="944460"/>
          </a:xfrm>
        </p:spPr>
        <p:txBody>
          <a:bodyPr>
            <a:normAutofit fontScale="90000"/>
          </a:bodyPr>
          <a:lstStyle/>
          <a:p>
            <a:pPr algn="l"/>
            <a:r>
              <a:rPr lang="en-US" sz="4000" dirty="0"/>
              <a:t>Six Steps of Hypothesis Testing: Example </a:t>
            </a:r>
            <a:r>
              <a:rPr lang="en-US" sz="4000" i="1" dirty="0"/>
              <a:t>(continued)</a:t>
            </a:r>
            <a:endParaRPr lang="en-US" sz="4000" dirty="0"/>
          </a:p>
        </p:txBody>
      </p:sp>
      <p:pic>
        <p:nvPicPr>
          <p:cNvPr id="4" name="Picture 3" descr="footer-rectangle-bw_Epi-Biostat.png">
            <a:extLst>
              <a:ext uri="{FF2B5EF4-FFF2-40B4-BE49-F238E27FC236}">
                <a16:creationId xmlns:a16="http://schemas.microsoft.com/office/drawing/2014/main" id="{81288353-FC84-46AD-A701-FB6916FDCE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503680"/>
            <a:ext cx="9153144" cy="1371600"/>
          </a:xfrm>
          <a:prstGeom prst="rect">
            <a:avLst/>
          </a:prstGeom>
        </p:spPr>
      </p:pic>
      <p:sp>
        <p:nvSpPr>
          <p:cNvPr id="12" name="Text Placeholder 2">
            <a:extLst>
              <a:ext uri="{FF2B5EF4-FFF2-40B4-BE49-F238E27FC236}">
                <a16:creationId xmlns:a16="http://schemas.microsoft.com/office/drawing/2014/main" id="{8B18A361-78B6-4ADA-BD6B-547763C01EC4}"/>
              </a:ext>
            </a:extLst>
          </p:cNvPr>
          <p:cNvSpPr>
            <a:spLocks noGrp="1"/>
          </p:cNvSpPr>
          <p:nvPr>
            <p:ph idx="1"/>
          </p:nvPr>
        </p:nvSpPr>
        <p:spPr>
          <a:xfrm>
            <a:off x="554355" y="1596390"/>
            <a:ext cx="7863840" cy="4221163"/>
          </a:xfrm>
        </p:spPr>
        <p:txBody>
          <a:bodyPr>
            <a:normAutofit/>
          </a:bodyPr>
          <a:lstStyle/>
          <a:p>
            <a:pPr marL="285750" lvl="1">
              <a:spcBef>
                <a:spcPts val="0"/>
              </a:spcBef>
            </a:pPr>
            <a:r>
              <a:rPr lang="en-US" sz="2400" b="1" dirty="0"/>
              <a:t>STEP 6:</a:t>
            </a:r>
            <a:r>
              <a:rPr lang="en-US" sz="2400" dirty="0"/>
              <a:t>  Interpret the Results</a:t>
            </a:r>
          </a:p>
          <a:p>
            <a:pPr marL="685800" lvl="2">
              <a:spcBef>
                <a:spcPts val="0"/>
              </a:spcBef>
            </a:pPr>
            <a:r>
              <a:rPr lang="en-US" b="1" dirty="0"/>
              <a:t>Statistically Significant</a:t>
            </a:r>
          </a:p>
          <a:p>
            <a:pPr marL="1143000" lvl="3">
              <a:spcBef>
                <a:spcPts val="0"/>
              </a:spcBef>
            </a:pPr>
            <a:r>
              <a:rPr lang="en-US" sz="2400" dirty="0"/>
              <a:t>When a researcher concludes that the observed sample results are different from the null-hypothesized population value</a:t>
            </a:r>
          </a:p>
          <a:p>
            <a:pPr marL="1143000" lvl="3">
              <a:spcBef>
                <a:spcPts val="0"/>
              </a:spcBef>
            </a:pPr>
            <a:r>
              <a:rPr lang="en-US" sz="2400" dirty="0"/>
              <a:t>Example: Adoption IQ. Dr. Pell could state that the observed mean of 104.5 is “statistically significant”</a:t>
            </a:r>
          </a:p>
        </p:txBody>
      </p:sp>
    </p:spTree>
    <p:extLst>
      <p:ext uri="{BB962C8B-B14F-4D97-AF65-F5344CB8AC3E}">
        <p14:creationId xmlns:p14="http://schemas.microsoft.com/office/powerpoint/2010/main" val="17905539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D9C210-BA7D-4DB3-B89A-FD28EBAFC21F}"/>
              </a:ext>
            </a:extLst>
          </p:cNvPr>
          <p:cNvSpPr>
            <a:spLocks noGrp="1"/>
          </p:cNvSpPr>
          <p:nvPr>
            <p:ph type="title"/>
          </p:nvPr>
        </p:nvSpPr>
        <p:spPr>
          <a:xfrm>
            <a:off x="651510" y="324270"/>
            <a:ext cx="7669530" cy="944460"/>
          </a:xfrm>
        </p:spPr>
        <p:txBody>
          <a:bodyPr>
            <a:normAutofit fontScale="90000"/>
          </a:bodyPr>
          <a:lstStyle/>
          <a:p>
            <a:pPr algn="l"/>
            <a:r>
              <a:rPr lang="en-US" sz="4000" dirty="0"/>
              <a:t>Six Steps of Hypothesis Testing: Example </a:t>
            </a:r>
            <a:r>
              <a:rPr lang="en-US" sz="4000" i="1" dirty="0"/>
              <a:t>(continued)</a:t>
            </a:r>
            <a:endParaRPr lang="en-US" sz="4000" dirty="0"/>
          </a:p>
        </p:txBody>
      </p:sp>
      <p:pic>
        <p:nvPicPr>
          <p:cNvPr id="4" name="Picture 3" descr="footer-rectangle-bw_Epi-Biostat.png">
            <a:extLst>
              <a:ext uri="{FF2B5EF4-FFF2-40B4-BE49-F238E27FC236}">
                <a16:creationId xmlns:a16="http://schemas.microsoft.com/office/drawing/2014/main" id="{81288353-FC84-46AD-A701-FB6916FDCE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503680"/>
            <a:ext cx="9153144" cy="1371600"/>
          </a:xfrm>
          <a:prstGeom prst="rect">
            <a:avLst/>
          </a:prstGeom>
        </p:spPr>
      </p:pic>
      <p:sp>
        <p:nvSpPr>
          <p:cNvPr id="7" name="Text Placeholder 2">
            <a:extLst>
              <a:ext uri="{FF2B5EF4-FFF2-40B4-BE49-F238E27FC236}">
                <a16:creationId xmlns:a16="http://schemas.microsoft.com/office/drawing/2014/main" id="{CA0F97AE-9396-412C-A236-DE3EDAE3DFDC}"/>
              </a:ext>
            </a:extLst>
          </p:cNvPr>
          <p:cNvSpPr>
            <a:spLocks noGrp="1"/>
          </p:cNvSpPr>
          <p:nvPr>
            <p:ph idx="1"/>
          </p:nvPr>
        </p:nvSpPr>
        <p:spPr>
          <a:xfrm>
            <a:off x="457200" y="1520190"/>
            <a:ext cx="8229600" cy="4525963"/>
          </a:xfrm>
        </p:spPr>
        <p:txBody>
          <a:bodyPr>
            <a:normAutofit/>
          </a:bodyPr>
          <a:lstStyle/>
          <a:p>
            <a:pPr>
              <a:spcBef>
                <a:spcPts val="0"/>
              </a:spcBef>
            </a:pPr>
            <a:r>
              <a:rPr lang="en-US" sz="2200" b="1" dirty="0"/>
              <a:t>STEP 6:</a:t>
            </a:r>
            <a:r>
              <a:rPr lang="en-US" sz="2200" dirty="0"/>
              <a:t>  Interpret the Results</a:t>
            </a:r>
          </a:p>
          <a:p>
            <a:pPr lvl="1">
              <a:spcBef>
                <a:spcPts val="0"/>
              </a:spcBef>
            </a:pPr>
            <a:r>
              <a:rPr lang="en-US" sz="2000" b="1" dirty="0"/>
              <a:t>APA format</a:t>
            </a:r>
            <a:r>
              <a:rPr lang="en-US" sz="2000" dirty="0"/>
              <a:t>:</a:t>
            </a:r>
            <a:br>
              <a:rPr lang="en-US" sz="2000" dirty="0"/>
            </a:br>
            <a:r>
              <a:rPr lang="en-US" sz="2000" i="1" dirty="0"/>
              <a:t>z</a:t>
            </a:r>
            <a:r>
              <a:rPr lang="en-US" sz="2000" dirty="0"/>
              <a:t>(</a:t>
            </a:r>
            <a:r>
              <a:rPr lang="en-US" sz="2000" i="1" dirty="0"/>
              <a:t>N</a:t>
            </a:r>
            <a:r>
              <a:rPr lang="en-US" sz="2000" dirty="0"/>
              <a:t> = 72) = 2.54, </a:t>
            </a:r>
            <a:r>
              <a:rPr lang="en-US" sz="2000" i="1" dirty="0"/>
              <a:t>p</a:t>
            </a:r>
            <a:r>
              <a:rPr lang="en-US" sz="2000" dirty="0"/>
              <a:t> &lt; .05</a:t>
            </a:r>
          </a:p>
          <a:p>
            <a:pPr lvl="2">
              <a:spcBef>
                <a:spcPts val="0"/>
              </a:spcBef>
            </a:pPr>
            <a:r>
              <a:rPr lang="en-US" sz="2000" i="1" dirty="0"/>
              <a:t>z</a:t>
            </a:r>
            <a:r>
              <a:rPr lang="en-US" sz="2000" dirty="0"/>
              <a:t> tells what test was done, a </a:t>
            </a:r>
            <a:r>
              <a:rPr lang="en-US" sz="2000" i="1" dirty="0"/>
              <a:t>z</a:t>
            </a:r>
            <a:r>
              <a:rPr lang="en-US" sz="2000" dirty="0"/>
              <a:t> test</a:t>
            </a:r>
          </a:p>
          <a:p>
            <a:pPr lvl="2">
              <a:spcBef>
                <a:spcPts val="0"/>
              </a:spcBef>
            </a:pPr>
            <a:r>
              <a:rPr lang="en-US" sz="2000" i="1" dirty="0"/>
              <a:t>N</a:t>
            </a:r>
            <a:r>
              <a:rPr lang="en-US" sz="2000" dirty="0"/>
              <a:t> = 72 gives the sample size</a:t>
            </a:r>
          </a:p>
          <a:p>
            <a:pPr lvl="2">
              <a:spcBef>
                <a:spcPts val="0"/>
              </a:spcBef>
            </a:pPr>
            <a:r>
              <a:rPr lang="en-US" sz="2000" dirty="0"/>
              <a:t>2.54 is the value of the test statistic that was calculated</a:t>
            </a:r>
          </a:p>
          <a:p>
            <a:pPr lvl="2">
              <a:spcBef>
                <a:spcPts val="0"/>
              </a:spcBef>
            </a:pPr>
            <a:r>
              <a:rPr lang="en-US" sz="2000" dirty="0"/>
              <a:t>.05 refers to the alpha level (APA format uses the letter </a:t>
            </a:r>
            <a:r>
              <a:rPr lang="en-US" sz="2000" i="1" dirty="0"/>
              <a:t>p</a:t>
            </a:r>
            <a:r>
              <a:rPr lang="en-US" sz="2000" dirty="0"/>
              <a:t>, so it is often referred to as the </a:t>
            </a:r>
            <a:r>
              <a:rPr lang="en-US" sz="2000" b="1" i="1" dirty="0"/>
              <a:t>p</a:t>
            </a:r>
            <a:r>
              <a:rPr lang="en-US" sz="2000" b="1" dirty="0"/>
              <a:t> value</a:t>
            </a:r>
            <a:r>
              <a:rPr lang="en-US" sz="2000" dirty="0"/>
              <a:t>)</a:t>
            </a:r>
          </a:p>
          <a:p>
            <a:pPr lvl="2">
              <a:spcBef>
                <a:spcPts val="0"/>
              </a:spcBef>
            </a:pPr>
            <a:r>
              <a:rPr lang="en-US" sz="2000" i="1" dirty="0"/>
              <a:t>p</a:t>
            </a:r>
            <a:r>
              <a:rPr lang="en-US" sz="2000" dirty="0"/>
              <a:t> &lt; .05 informs the reader that the null hypothesis was rejected</a:t>
            </a:r>
          </a:p>
          <a:p>
            <a:pPr lvl="1">
              <a:spcBef>
                <a:spcPts val="0"/>
              </a:spcBef>
            </a:pPr>
            <a:r>
              <a:rPr lang="en-US" sz="2000" b="1" i="1" dirty="0"/>
              <a:t>p</a:t>
            </a:r>
            <a:r>
              <a:rPr lang="en-US" sz="2000" b="1" dirty="0"/>
              <a:t> value</a:t>
            </a:r>
          </a:p>
          <a:p>
            <a:pPr lvl="2">
              <a:spcBef>
                <a:spcPts val="0"/>
              </a:spcBef>
            </a:pPr>
            <a:r>
              <a:rPr lang="en-US" sz="2000" dirty="0"/>
              <a:t>Probability of Type I error</a:t>
            </a:r>
          </a:p>
        </p:txBody>
      </p:sp>
    </p:spTree>
    <p:extLst>
      <p:ext uri="{BB962C8B-B14F-4D97-AF65-F5344CB8AC3E}">
        <p14:creationId xmlns:p14="http://schemas.microsoft.com/office/powerpoint/2010/main" val="13917072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D9C210-BA7D-4DB3-B89A-FD28EBAFC21F}"/>
              </a:ext>
            </a:extLst>
          </p:cNvPr>
          <p:cNvSpPr>
            <a:spLocks noGrp="1"/>
          </p:cNvSpPr>
          <p:nvPr>
            <p:ph type="title"/>
          </p:nvPr>
        </p:nvSpPr>
        <p:spPr>
          <a:xfrm>
            <a:off x="651510" y="324270"/>
            <a:ext cx="7669530" cy="944460"/>
          </a:xfrm>
        </p:spPr>
        <p:txBody>
          <a:bodyPr>
            <a:normAutofit fontScale="90000"/>
          </a:bodyPr>
          <a:lstStyle/>
          <a:p>
            <a:pPr algn="l"/>
            <a:r>
              <a:rPr lang="en-US" sz="4000" dirty="0"/>
              <a:t>Four Possible Outcomes for Hypothesis Tests</a:t>
            </a:r>
          </a:p>
        </p:txBody>
      </p:sp>
      <p:pic>
        <p:nvPicPr>
          <p:cNvPr id="4" name="Picture 3" descr="footer-rectangle-bw_Epi-Biostat.png">
            <a:extLst>
              <a:ext uri="{FF2B5EF4-FFF2-40B4-BE49-F238E27FC236}">
                <a16:creationId xmlns:a16="http://schemas.microsoft.com/office/drawing/2014/main" id="{81288353-FC84-46AD-A701-FB6916FDCE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503680"/>
            <a:ext cx="9153144" cy="1371600"/>
          </a:xfrm>
          <a:prstGeom prst="rect">
            <a:avLst/>
          </a:prstGeom>
        </p:spPr>
      </p:pic>
      <p:sp>
        <p:nvSpPr>
          <p:cNvPr id="8" name="TextBox 7">
            <a:extLst>
              <a:ext uri="{FF2B5EF4-FFF2-40B4-BE49-F238E27FC236}">
                <a16:creationId xmlns:a16="http://schemas.microsoft.com/office/drawing/2014/main" id="{3D9F45FD-59C4-4AAD-8615-226E4CAD2002}"/>
              </a:ext>
            </a:extLst>
          </p:cNvPr>
          <p:cNvSpPr txBox="1"/>
          <p:nvPr/>
        </p:nvSpPr>
        <p:spPr>
          <a:xfrm>
            <a:off x="868680" y="4709556"/>
            <a:ext cx="8534400" cy="369332"/>
          </a:xfrm>
          <a:prstGeom prst="rect">
            <a:avLst/>
          </a:prstGeom>
          <a:noFill/>
        </p:spPr>
        <p:txBody>
          <a:bodyPr wrap="square" rtlCol="0">
            <a:spAutoFit/>
          </a:bodyPr>
          <a:lstStyle/>
          <a:p>
            <a:r>
              <a:rPr lang="en-US" sz="1800" dirty="0">
                <a:solidFill>
                  <a:srgbClr val="000000"/>
                </a:solidFill>
              </a:rPr>
              <a:t>Cells A and D are correct decisions; B and C are erroneous decisions.</a:t>
            </a:r>
          </a:p>
        </p:txBody>
      </p:sp>
      <p:graphicFrame>
        <p:nvGraphicFramePr>
          <p:cNvPr id="9" name="Table 8">
            <a:extLst>
              <a:ext uri="{FF2B5EF4-FFF2-40B4-BE49-F238E27FC236}">
                <a16:creationId xmlns:a16="http://schemas.microsoft.com/office/drawing/2014/main" id="{4C4944EC-C91C-4EBA-8626-8605139A7DAD}"/>
              </a:ext>
            </a:extLst>
          </p:cNvPr>
          <p:cNvGraphicFramePr>
            <a:graphicFrameLocks noGrp="1"/>
          </p:cNvGraphicFramePr>
          <p:nvPr>
            <p:extLst>
              <p:ext uri="{D42A27DB-BD31-4B8C-83A1-F6EECF244321}">
                <p14:modId xmlns:p14="http://schemas.microsoft.com/office/powerpoint/2010/main" val="2198198856"/>
              </p:ext>
            </p:extLst>
          </p:nvPr>
        </p:nvGraphicFramePr>
        <p:xfrm>
          <a:off x="712248" y="1433036"/>
          <a:ext cx="7548053" cy="3114040"/>
        </p:xfrm>
        <a:graphic>
          <a:graphicData uri="http://schemas.openxmlformats.org/drawingml/2006/table">
            <a:tbl>
              <a:tblPr firstRow="1" bandRow="1">
                <a:tableStyleId>{7DF18680-E054-41AD-8BC1-D1AEF772440D}</a:tableStyleId>
              </a:tblPr>
              <a:tblGrid>
                <a:gridCol w="2611268">
                  <a:extLst>
                    <a:ext uri="{9D8B030D-6E8A-4147-A177-3AD203B41FA5}">
                      <a16:colId xmlns:a16="http://schemas.microsoft.com/office/drawing/2014/main" val="20000"/>
                    </a:ext>
                  </a:extLst>
                </a:gridCol>
                <a:gridCol w="2501117">
                  <a:extLst>
                    <a:ext uri="{9D8B030D-6E8A-4147-A177-3AD203B41FA5}">
                      <a16:colId xmlns:a16="http://schemas.microsoft.com/office/drawing/2014/main" val="20001"/>
                    </a:ext>
                  </a:extLst>
                </a:gridCol>
                <a:gridCol w="2435668">
                  <a:extLst>
                    <a:ext uri="{9D8B030D-6E8A-4147-A177-3AD203B41FA5}">
                      <a16:colId xmlns:a16="http://schemas.microsoft.com/office/drawing/2014/main" val="20002"/>
                    </a:ext>
                  </a:extLst>
                </a:gridCol>
              </a:tblGrid>
              <a:tr h="736600">
                <a:tc>
                  <a:txBody>
                    <a:bodyPr/>
                    <a:lstStyle/>
                    <a:p>
                      <a:pPr algn="ctr"/>
                      <a:endParaRPr lang="en-US" dirty="0"/>
                    </a:p>
                  </a:txBody>
                  <a:tcPr/>
                </a:tc>
                <a:tc>
                  <a:txBody>
                    <a:bodyPr/>
                    <a:lstStyle/>
                    <a:p>
                      <a:pPr algn="ctr"/>
                      <a:r>
                        <a:rPr lang="en-US" i="1" dirty="0"/>
                        <a:t>H</a:t>
                      </a:r>
                      <a:r>
                        <a:rPr lang="en-US" baseline="-25000" dirty="0"/>
                        <a:t>0</a:t>
                      </a:r>
                      <a:r>
                        <a:rPr lang="en-US" dirty="0"/>
                        <a:t> is really true</a:t>
                      </a:r>
                    </a:p>
                  </a:txBody>
                  <a:tcPr/>
                </a:tc>
                <a:tc>
                  <a:txBody>
                    <a:bodyPr/>
                    <a:lstStyle/>
                    <a:p>
                      <a:pPr algn="ctr"/>
                      <a:r>
                        <a:rPr lang="en-US" i="1" dirty="0"/>
                        <a:t>H</a:t>
                      </a:r>
                      <a:r>
                        <a:rPr lang="en-US" baseline="-25000" dirty="0"/>
                        <a:t>0</a:t>
                      </a:r>
                      <a:r>
                        <a:rPr lang="en-US" dirty="0"/>
                        <a:t> is really not true</a:t>
                      </a:r>
                    </a:p>
                  </a:txBody>
                  <a:tcPr/>
                </a:tc>
                <a:extLst>
                  <a:ext uri="{0D108BD9-81ED-4DB2-BD59-A6C34878D82A}">
                    <a16:rowId xmlns:a16="http://schemas.microsoft.com/office/drawing/2014/main" val="10000"/>
                  </a:ext>
                </a:extLst>
              </a:tr>
              <a:tr h="736600">
                <a:tc>
                  <a:txBody>
                    <a:bodyPr/>
                    <a:lstStyle/>
                    <a:p>
                      <a:pPr algn="ctr"/>
                      <a:r>
                        <a:rPr lang="en-US" dirty="0"/>
                        <a:t>We fail to reject </a:t>
                      </a:r>
                      <a:r>
                        <a:rPr lang="en-US" i="1" dirty="0"/>
                        <a:t>H</a:t>
                      </a:r>
                      <a:r>
                        <a:rPr lang="en-US" baseline="-25000" dirty="0"/>
                        <a:t>0</a:t>
                      </a:r>
                      <a:endParaRPr lang="en-US" dirty="0"/>
                    </a:p>
                  </a:txBody>
                  <a:tcPr/>
                </a:tc>
                <a:tc>
                  <a:txBody>
                    <a:bodyPr/>
                    <a:lstStyle/>
                    <a:p>
                      <a:pPr algn="ctr"/>
                      <a:r>
                        <a:rPr lang="en-US" dirty="0"/>
                        <a:t>A</a:t>
                      </a:r>
                      <a:br>
                        <a:rPr lang="en-US" dirty="0"/>
                      </a:br>
                      <a:r>
                        <a:rPr lang="en-US" dirty="0"/>
                        <a:t>Results fall in common</a:t>
                      </a:r>
                      <a:r>
                        <a:rPr lang="en-US" baseline="0" dirty="0"/>
                        <a:t> zone. Correctly say, “Fail to reject </a:t>
                      </a:r>
                      <a:r>
                        <a:rPr lang="en-US" i="1" dirty="0"/>
                        <a:t>H</a:t>
                      </a:r>
                      <a:r>
                        <a:rPr lang="en-US" baseline="-25000" dirty="0"/>
                        <a:t>0</a:t>
                      </a:r>
                      <a:r>
                        <a:rPr lang="en-US" baseline="0" dirty="0"/>
                        <a:t>”</a:t>
                      </a:r>
                      <a:endParaRPr lang="en-US"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dirty="0"/>
                        <a:t>B</a:t>
                      </a:r>
                      <a:br>
                        <a:rPr lang="en-US" dirty="0"/>
                      </a:br>
                      <a:r>
                        <a:rPr lang="en-US" dirty="0"/>
                        <a:t>Results fall in common</a:t>
                      </a:r>
                      <a:r>
                        <a:rPr lang="en-US" baseline="0" dirty="0"/>
                        <a:t> zone. Erroneously say, “Fail to reject </a:t>
                      </a:r>
                      <a:r>
                        <a:rPr lang="en-US" i="1" dirty="0"/>
                        <a:t>H</a:t>
                      </a:r>
                      <a:r>
                        <a:rPr lang="en-US" baseline="-25000" dirty="0"/>
                        <a:t>0</a:t>
                      </a:r>
                      <a:r>
                        <a:rPr lang="en-US" baseline="0" dirty="0"/>
                        <a:t>”</a:t>
                      </a:r>
                      <a:endParaRPr lang="en-US" dirty="0"/>
                    </a:p>
                  </a:txBody>
                  <a:tcPr/>
                </a:tc>
                <a:extLst>
                  <a:ext uri="{0D108BD9-81ED-4DB2-BD59-A6C34878D82A}">
                    <a16:rowId xmlns:a16="http://schemas.microsoft.com/office/drawing/2014/main" val="10001"/>
                  </a:ext>
                </a:extLst>
              </a:tr>
              <a:tr h="736600">
                <a:tc>
                  <a:txBody>
                    <a:bodyPr/>
                    <a:lstStyle/>
                    <a:p>
                      <a:pPr algn="ctr"/>
                      <a:r>
                        <a:rPr lang="en-US" dirty="0"/>
                        <a:t>We reject</a:t>
                      </a:r>
                      <a:r>
                        <a:rPr lang="en-US" baseline="0" dirty="0"/>
                        <a:t> </a:t>
                      </a:r>
                      <a:r>
                        <a:rPr lang="en-US" i="1" dirty="0"/>
                        <a:t>H</a:t>
                      </a:r>
                      <a:r>
                        <a:rPr lang="en-US" baseline="-25000" dirty="0"/>
                        <a:t>0</a:t>
                      </a:r>
                      <a:endParaRPr lang="en-US" dirty="0"/>
                    </a:p>
                  </a:txBody>
                  <a:tcPr/>
                </a:tc>
                <a:tc>
                  <a:txBody>
                    <a:bodyPr/>
                    <a:lstStyle/>
                    <a:p>
                      <a:pPr algn="ctr"/>
                      <a:r>
                        <a:rPr lang="en-US" dirty="0"/>
                        <a:t>C</a:t>
                      </a:r>
                      <a:br>
                        <a:rPr lang="en-US" dirty="0"/>
                      </a:br>
                      <a:r>
                        <a:rPr lang="en-US" dirty="0"/>
                        <a:t>Results fall in rare zone. Erroneously</a:t>
                      </a:r>
                      <a:r>
                        <a:rPr lang="en-US" baseline="0" dirty="0"/>
                        <a:t> say, “Reject </a:t>
                      </a:r>
                      <a:r>
                        <a:rPr lang="en-US" i="1" dirty="0"/>
                        <a:t>H</a:t>
                      </a:r>
                      <a:r>
                        <a:rPr lang="en-US" baseline="-25000" dirty="0"/>
                        <a:t>0</a:t>
                      </a:r>
                      <a:r>
                        <a:rPr lang="en-US" baseline="0" dirty="0"/>
                        <a:t>”</a:t>
                      </a:r>
                      <a:endParaRPr lang="en-US"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dirty="0"/>
                        <a:t>D</a:t>
                      </a:r>
                      <a:br>
                        <a:rPr lang="en-US" dirty="0"/>
                      </a:br>
                      <a:r>
                        <a:rPr lang="en-US" dirty="0"/>
                        <a:t>Results fall in rare zone. Correctly </a:t>
                      </a:r>
                      <a:r>
                        <a:rPr lang="en-US" baseline="0" dirty="0"/>
                        <a:t>say, “Reject </a:t>
                      </a:r>
                      <a:r>
                        <a:rPr lang="en-US" i="1" dirty="0"/>
                        <a:t>H</a:t>
                      </a:r>
                      <a:r>
                        <a:rPr lang="en-US" baseline="-25000" dirty="0"/>
                        <a:t>0</a:t>
                      </a:r>
                      <a:r>
                        <a:rPr lang="en-US" baseline="0" dirty="0"/>
                        <a:t>”</a:t>
                      </a:r>
                      <a:endParaRPr lang="en-US" dirty="0"/>
                    </a:p>
                  </a:txBody>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5926941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D9C210-BA7D-4DB3-B89A-FD28EBAFC21F}"/>
              </a:ext>
            </a:extLst>
          </p:cNvPr>
          <p:cNvSpPr>
            <a:spLocks noGrp="1"/>
          </p:cNvSpPr>
          <p:nvPr>
            <p:ph type="title"/>
          </p:nvPr>
        </p:nvSpPr>
        <p:spPr>
          <a:xfrm>
            <a:off x="651510" y="324270"/>
            <a:ext cx="7669530" cy="944460"/>
          </a:xfrm>
        </p:spPr>
        <p:txBody>
          <a:bodyPr>
            <a:normAutofit fontScale="90000"/>
          </a:bodyPr>
          <a:lstStyle/>
          <a:p>
            <a:pPr algn="l"/>
            <a:r>
              <a:rPr lang="en-US" sz="4000" dirty="0"/>
              <a:t>Four Possible Outcomes for Hypothesis Tests</a:t>
            </a:r>
          </a:p>
        </p:txBody>
      </p:sp>
      <p:pic>
        <p:nvPicPr>
          <p:cNvPr id="4" name="Picture 3" descr="footer-rectangle-bw_Epi-Biostat.png">
            <a:extLst>
              <a:ext uri="{FF2B5EF4-FFF2-40B4-BE49-F238E27FC236}">
                <a16:creationId xmlns:a16="http://schemas.microsoft.com/office/drawing/2014/main" id="{81288353-FC84-46AD-A701-FB6916FDCE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503680"/>
            <a:ext cx="9153144" cy="1371600"/>
          </a:xfrm>
          <a:prstGeom prst="rect">
            <a:avLst/>
          </a:prstGeom>
        </p:spPr>
      </p:pic>
      <p:sp>
        <p:nvSpPr>
          <p:cNvPr id="6" name="Text Placeholder 2">
            <a:extLst>
              <a:ext uri="{FF2B5EF4-FFF2-40B4-BE49-F238E27FC236}">
                <a16:creationId xmlns:a16="http://schemas.microsoft.com/office/drawing/2014/main" id="{8E6EA043-664A-4883-84F4-2DFCBB43ADEC}"/>
              </a:ext>
            </a:extLst>
          </p:cNvPr>
          <p:cNvSpPr>
            <a:spLocks noGrp="1"/>
          </p:cNvSpPr>
          <p:nvPr>
            <p:ph idx="1"/>
          </p:nvPr>
        </p:nvSpPr>
        <p:spPr>
          <a:xfrm>
            <a:off x="457200" y="1383030"/>
            <a:ext cx="8229600" cy="4525963"/>
          </a:xfrm>
        </p:spPr>
        <p:txBody>
          <a:bodyPr>
            <a:normAutofit/>
          </a:bodyPr>
          <a:lstStyle/>
          <a:p>
            <a:pPr>
              <a:spcBef>
                <a:spcPts val="0"/>
              </a:spcBef>
            </a:pPr>
            <a:r>
              <a:rPr lang="en-US" sz="2400" dirty="0"/>
              <a:t>Example: Dr. Cipriani asks, Does new treatment for depression work?</a:t>
            </a:r>
            <a:br>
              <a:rPr lang="en-US" sz="2400" dirty="0"/>
            </a:br>
            <a:endParaRPr lang="en-US" sz="1200" dirty="0"/>
          </a:p>
          <a:p>
            <a:pPr lvl="1">
              <a:spcBef>
                <a:spcPts val="0"/>
              </a:spcBef>
            </a:pPr>
            <a:r>
              <a:rPr lang="en-US" sz="2000" b="1" dirty="0"/>
              <a:t>Outcome </a:t>
            </a:r>
            <a:r>
              <a:rPr lang="en-US" sz="2000" b="1" u="sng" dirty="0"/>
              <a:t>A</a:t>
            </a:r>
            <a:r>
              <a:rPr lang="en-US" sz="2000" b="1" dirty="0"/>
              <a:t> and Outcome </a:t>
            </a:r>
            <a:r>
              <a:rPr lang="en-US" sz="2000" b="1" u="sng" dirty="0"/>
              <a:t>D</a:t>
            </a:r>
            <a:r>
              <a:rPr lang="en-US" sz="2000" b="1" dirty="0"/>
              <a:t> are good outcomes for a hypothesis test</a:t>
            </a:r>
          </a:p>
          <a:p>
            <a:pPr lvl="2">
              <a:spcBef>
                <a:spcPts val="0"/>
              </a:spcBef>
            </a:pPr>
            <a:r>
              <a:rPr lang="en-US" sz="1600" dirty="0"/>
              <a:t>Outcome A: Dr. Cipriani fails to reject the null hypothesis.</a:t>
            </a:r>
            <a:br>
              <a:rPr lang="en-US" sz="1600" dirty="0"/>
            </a:br>
            <a:r>
              <a:rPr lang="en-US" sz="1600" dirty="0"/>
              <a:t>The treatment does not work and she finds no evidence that it does.</a:t>
            </a:r>
          </a:p>
          <a:p>
            <a:pPr lvl="2">
              <a:spcBef>
                <a:spcPts val="0"/>
              </a:spcBef>
            </a:pPr>
            <a:r>
              <a:rPr lang="en-US" sz="1600" dirty="0"/>
              <a:t>Outcome D: she rejects the null hypothesis. </a:t>
            </a:r>
            <a:br>
              <a:rPr lang="en-US" sz="1600" dirty="0"/>
            </a:br>
            <a:r>
              <a:rPr lang="en-US" sz="1600" dirty="0"/>
              <a:t>The treatment does work and she finds evidence that it does.</a:t>
            </a:r>
            <a:br>
              <a:rPr lang="en-US" sz="1600" dirty="0"/>
            </a:br>
            <a:endParaRPr lang="en-US" sz="1600" dirty="0"/>
          </a:p>
          <a:p>
            <a:pPr lvl="1">
              <a:spcBef>
                <a:spcPts val="0"/>
              </a:spcBef>
            </a:pPr>
            <a:r>
              <a:rPr lang="en-US" sz="2000" b="1" dirty="0"/>
              <a:t>Outcome </a:t>
            </a:r>
            <a:r>
              <a:rPr lang="en-US" sz="2000" b="1" u="sng" dirty="0"/>
              <a:t>B</a:t>
            </a:r>
            <a:r>
              <a:rPr lang="en-US" sz="2000" b="1" dirty="0"/>
              <a:t> and Outcome </a:t>
            </a:r>
            <a:r>
              <a:rPr lang="en-US" sz="2000" b="1" u="sng" dirty="0"/>
              <a:t>C</a:t>
            </a:r>
            <a:r>
              <a:rPr lang="en-US" sz="2000" b="1" dirty="0"/>
              <a:t> are bad outcomes for a hypothesis test</a:t>
            </a:r>
          </a:p>
          <a:p>
            <a:pPr lvl="2">
              <a:spcBef>
                <a:spcPts val="0"/>
              </a:spcBef>
            </a:pPr>
            <a:r>
              <a:rPr lang="en-US" sz="1600" dirty="0"/>
              <a:t>Outcome B: Dr. Cipriani fails to reject the null hypothesis. </a:t>
            </a:r>
            <a:br>
              <a:rPr lang="en-US" sz="1600" dirty="0"/>
            </a:br>
            <a:r>
              <a:rPr lang="en-US" sz="1600" dirty="0"/>
              <a:t>But it is the wrong conclusion as the treatment really does work.</a:t>
            </a:r>
          </a:p>
          <a:p>
            <a:pPr lvl="2">
              <a:spcBef>
                <a:spcPts val="0"/>
              </a:spcBef>
            </a:pPr>
            <a:r>
              <a:rPr lang="en-US" sz="1600" dirty="0"/>
              <a:t>Outcome C: she rejects the null hypothesis.</a:t>
            </a:r>
            <a:br>
              <a:rPr lang="en-US" sz="1600" dirty="0"/>
            </a:br>
            <a:r>
              <a:rPr lang="en-US" sz="1600" dirty="0"/>
              <a:t>But it is a wrong conclusion, because the treatment doesn’t work.</a:t>
            </a:r>
          </a:p>
        </p:txBody>
      </p:sp>
    </p:spTree>
    <p:extLst>
      <p:ext uri="{BB962C8B-B14F-4D97-AF65-F5344CB8AC3E}">
        <p14:creationId xmlns:p14="http://schemas.microsoft.com/office/powerpoint/2010/main" val="39517380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D9C210-BA7D-4DB3-B89A-FD28EBAFC21F}"/>
              </a:ext>
            </a:extLst>
          </p:cNvPr>
          <p:cNvSpPr>
            <a:spLocks noGrp="1"/>
          </p:cNvSpPr>
          <p:nvPr>
            <p:ph type="title"/>
          </p:nvPr>
        </p:nvSpPr>
        <p:spPr>
          <a:xfrm>
            <a:off x="651510" y="324270"/>
            <a:ext cx="2468880" cy="502602"/>
          </a:xfrm>
        </p:spPr>
        <p:txBody>
          <a:bodyPr>
            <a:normAutofit fontScale="90000"/>
          </a:bodyPr>
          <a:lstStyle/>
          <a:p>
            <a:r>
              <a:rPr lang="en-US" sz="4000" dirty="0"/>
              <a:t>Type I Error</a:t>
            </a:r>
          </a:p>
        </p:txBody>
      </p:sp>
      <p:pic>
        <p:nvPicPr>
          <p:cNvPr id="4" name="Picture 3" descr="footer-rectangle-bw_Epi-Biostat.png">
            <a:extLst>
              <a:ext uri="{FF2B5EF4-FFF2-40B4-BE49-F238E27FC236}">
                <a16:creationId xmlns:a16="http://schemas.microsoft.com/office/drawing/2014/main" id="{81288353-FC84-46AD-A701-FB6916FDCE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503680"/>
            <a:ext cx="9153144" cy="1371600"/>
          </a:xfrm>
          <a:prstGeom prst="rect">
            <a:avLst/>
          </a:prstGeom>
        </p:spPr>
      </p:pic>
      <p:sp>
        <p:nvSpPr>
          <p:cNvPr id="7" name="Text Placeholder 2">
            <a:extLst>
              <a:ext uri="{FF2B5EF4-FFF2-40B4-BE49-F238E27FC236}">
                <a16:creationId xmlns:a16="http://schemas.microsoft.com/office/drawing/2014/main" id="{5725FA76-0231-4119-9DDE-0075260ADCF7}"/>
              </a:ext>
            </a:extLst>
          </p:cNvPr>
          <p:cNvSpPr>
            <a:spLocks noGrp="1"/>
          </p:cNvSpPr>
          <p:nvPr>
            <p:ph idx="1"/>
          </p:nvPr>
        </p:nvSpPr>
        <p:spPr>
          <a:xfrm>
            <a:off x="651510" y="1074578"/>
            <a:ext cx="3619500" cy="4525963"/>
          </a:xfrm>
        </p:spPr>
        <p:txBody>
          <a:bodyPr>
            <a:normAutofit fontScale="55000" lnSpcReduction="20000"/>
          </a:bodyPr>
          <a:lstStyle/>
          <a:p>
            <a:pPr>
              <a:lnSpc>
                <a:spcPct val="120000"/>
              </a:lnSpc>
              <a:spcBef>
                <a:spcPts val="0"/>
              </a:spcBef>
            </a:pPr>
            <a:r>
              <a:rPr lang="en-US" dirty="0"/>
              <a:t>Type I Error </a:t>
            </a:r>
          </a:p>
          <a:p>
            <a:pPr lvl="1">
              <a:lnSpc>
                <a:spcPct val="120000"/>
              </a:lnSpc>
              <a:spcBef>
                <a:spcPts val="0"/>
              </a:spcBef>
            </a:pPr>
            <a:r>
              <a:rPr lang="en-US" dirty="0"/>
              <a:t>Error that occurs when the null hypothesis is true but is rejected</a:t>
            </a:r>
            <a:br>
              <a:rPr lang="en-US" dirty="0"/>
            </a:br>
            <a:endParaRPr lang="en-US" dirty="0"/>
          </a:p>
          <a:p>
            <a:pPr>
              <a:lnSpc>
                <a:spcPct val="120000"/>
              </a:lnSpc>
              <a:spcBef>
                <a:spcPts val="0"/>
              </a:spcBef>
            </a:pPr>
            <a:r>
              <a:rPr lang="en-US" dirty="0"/>
              <a:t>Alpha</a:t>
            </a:r>
          </a:p>
          <a:p>
            <a:pPr lvl="1">
              <a:lnSpc>
                <a:spcPct val="120000"/>
              </a:lnSpc>
              <a:spcBef>
                <a:spcPts val="0"/>
              </a:spcBef>
            </a:pPr>
            <a:r>
              <a:rPr lang="en-US" i="1" dirty="0"/>
              <a:t>p</a:t>
            </a:r>
            <a:r>
              <a:rPr lang="en-US" dirty="0"/>
              <a:t>(Type I error) = α</a:t>
            </a:r>
          </a:p>
          <a:p>
            <a:pPr lvl="1">
              <a:lnSpc>
                <a:spcPct val="120000"/>
              </a:lnSpc>
              <a:spcBef>
                <a:spcPts val="0"/>
              </a:spcBef>
            </a:pPr>
            <a:r>
              <a:rPr lang="en-US" dirty="0"/>
              <a:t>Usually set at .05</a:t>
            </a:r>
            <a:br>
              <a:rPr lang="en-US" dirty="0"/>
            </a:br>
            <a:endParaRPr lang="en-US" dirty="0"/>
          </a:p>
          <a:p>
            <a:pPr>
              <a:lnSpc>
                <a:spcPct val="120000"/>
              </a:lnSpc>
              <a:spcBef>
                <a:spcPts val="0"/>
              </a:spcBef>
            </a:pPr>
            <a:r>
              <a:rPr lang="en-US" dirty="0"/>
              <a:t>Example of Type I Error</a:t>
            </a:r>
          </a:p>
          <a:p>
            <a:pPr lvl="1">
              <a:lnSpc>
                <a:spcPct val="120000"/>
              </a:lnSpc>
              <a:spcBef>
                <a:spcPts val="0"/>
              </a:spcBef>
            </a:pPr>
            <a:r>
              <a:rPr lang="en-US" dirty="0"/>
              <a:t>Does new treatment for depression work?</a:t>
            </a:r>
          </a:p>
          <a:p>
            <a:pPr lvl="1">
              <a:lnSpc>
                <a:spcPct val="120000"/>
              </a:lnSpc>
              <a:spcBef>
                <a:spcPts val="0"/>
              </a:spcBef>
            </a:pPr>
            <a:r>
              <a:rPr lang="en-US" dirty="0"/>
              <a:t>Outcome C: Dr. Cipriani concludes that the treatment makes a difference when it really doesn’t.</a:t>
            </a:r>
            <a:br>
              <a:rPr lang="en-US" dirty="0"/>
            </a:br>
            <a:endParaRPr lang="en-US" dirty="0"/>
          </a:p>
          <a:p>
            <a:pPr>
              <a:lnSpc>
                <a:spcPct val="120000"/>
              </a:lnSpc>
              <a:spcBef>
                <a:spcPts val="0"/>
              </a:spcBef>
            </a:pPr>
            <a:r>
              <a:rPr lang="en-US" dirty="0"/>
              <a:t>See Figure 6.6</a:t>
            </a:r>
          </a:p>
        </p:txBody>
      </p:sp>
      <p:sp>
        <p:nvSpPr>
          <p:cNvPr id="8" name="Rectangle 7">
            <a:extLst>
              <a:ext uri="{FF2B5EF4-FFF2-40B4-BE49-F238E27FC236}">
                <a16:creationId xmlns:a16="http://schemas.microsoft.com/office/drawing/2014/main" id="{9FC637F6-3DFD-48D5-849D-48D254F91C79}"/>
              </a:ext>
            </a:extLst>
          </p:cNvPr>
          <p:cNvSpPr/>
          <p:nvPr/>
        </p:nvSpPr>
        <p:spPr>
          <a:xfrm>
            <a:off x="4721858" y="4047202"/>
            <a:ext cx="4078565" cy="584775"/>
          </a:xfrm>
          <a:prstGeom prst="rect">
            <a:avLst/>
          </a:prstGeom>
        </p:spPr>
        <p:txBody>
          <a:bodyPr wrap="square">
            <a:spAutoFit/>
          </a:bodyPr>
          <a:lstStyle/>
          <a:p>
            <a:r>
              <a:rPr kumimoji="1" lang="en-US" sz="1600" dirty="0">
                <a:ea typeface="Arial" charset="0"/>
                <a:cs typeface="Arial" charset="0"/>
              </a:rPr>
              <a:t>The Size of the Rare Zone and the Common Zone for Different Alpha Levels</a:t>
            </a:r>
            <a:endParaRPr lang="en-US" sz="1600" dirty="0">
              <a:ea typeface="Arial" charset="0"/>
              <a:cs typeface="Arial" charset="0"/>
            </a:endParaRPr>
          </a:p>
        </p:txBody>
      </p:sp>
      <p:pic>
        <p:nvPicPr>
          <p:cNvPr id="10" name="Picture 9" descr="A close up of a map&#10;&#10;Description automatically generated">
            <a:extLst>
              <a:ext uri="{FF2B5EF4-FFF2-40B4-BE49-F238E27FC236}">
                <a16:creationId xmlns:a16="http://schemas.microsoft.com/office/drawing/2014/main" id="{834A5D8B-E568-4D25-9799-3F61D286FA6B}"/>
              </a:ext>
            </a:extLst>
          </p:cNvPr>
          <p:cNvPicPr>
            <a:picLocks noChangeAspect="1"/>
          </p:cNvPicPr>
          <p:nvPr/>
        </p:nvPicPr>
        <p:blipFill>
          <a:blip r:embed="rId4"/>
          <a:stretch>
            <a:fillRect/>
          </a:stretch>
        </p:blipFill>
        <p:spPr>
          <a:xfrm>
            <a:off x="4265111" y="800594"/>
            <a:ext cx="4535312" cy="3203910"/>
          </a:xfrm>
          <a:prstGeom prst="rect">
            <a:avLst/>
          </a:prstGeom>
        </p:spPr>
      </p:pic>
    </p:spTree>
    <p:extLst>
      <p:ext uri="{BB962C8B-B14F-4D97-AF65-F5344CB8AC3E}">
        <p14:creationId xmlns:p14="http://schemas.microsoft.com/office/powerpoint/2010/main" val="29104715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D9C210-BA7D-4DB3-B89A-FD28EBAFC21F}"/>
              </a:ext>
            </a:extLst>
          </p:cNvPr>
          <p:cNvSpPr>
            <a:spLocks noGrp="1"/>
          </p:cNvSpPr>
          <p:nvPr>
            <p:ph type="title"/>
          </p:nvPr>
        </p:nvSpPr>
        <p:spPr>
          <a:xfrm>
            <a:off x="651510" y="324270"/>
            <a:ext cx="4229100" cy="502602"/>
          </a:xfrm>
        </p:spPr>
        <p:txBody>
          <a:bodyPr>
            <a:normAutofit fontScale="90000"/>
          </a:bodyPr>
          <a:lstStyle/>
          <a:p>
            <a:r>
              <a:rPr lang="en-US" sz="4000" dirty="0">
                <a:ea typeface="Arial" charset="0"/>
                <a:cs typeface="Arial" charset="0"/>
              </a:rPr>
              <a:t>Type II Error and Beta</a:t>
            </a:r>
            <a:endParaRPr lang="en-US" sz="4000" dirty="0"/>
          </a:p>
        </p:txBody>
      </p:sp>
      <p:pic>
        <p:nvPicPr>
          <p:cNvPr id="4" name="Picture 3" descr="footer-rectangle-bw_Epi-Biostat.png">
            <a:extLst>
              <a:ext uri="{FF2B5EF4-FFF2-40B4-BE49-F238E27FC236}">
                <a16:creationId xmlns:a16="http://schemas.microsoft.com/office/drawing/2014/main" id="{81288353-FC84-46AD-A701-FB6916FDCE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503680"/>
            <a:ext cx="9153144" cy="1371600"/>
          </a:xfrm>
          <a:prstGeom prst="rect">
            <a:avLst/>
          </a:prstGeom>
        </p:spPr>
      </p:pic>
      <p:sp>
        <p:nvSpPr>
          <p:cNvPr id="10" name="Text Placeholder 2">
            <a:extLst>
              <a:ext uri="{FF2B5EF4-FFF2-40B4-BE49-F238E27FC236}">
                <a16:creationId xmlns:a16="http://schemas.microsoft.com/office/drawing/2014/main" id="{3D65B5FC-7BEC-48D0-8AB0-4B08B50F87DC}"/>
              </a:ext>
            </a:extLst>
          </p:cNvPr>
          <p:cNvSpPr>
            <a:spLocks noGrp="1"/>
          </p:cNvSpPr>
          <p:nvPr>
            <p:ph idx="1"/>
          </p:nvPr>
        </p:nvSpPr>
        <p:spPr>
          <a:xfrm>
            <a:off x="457200" y="1074420"/>
            <a:ext cx="8458200" cy="4126229"/>
          </a:xfrm>
        </p:spPr>
        <p:txBody>
          <a:bodyPr>
            <a:normAutofit lnSpcReduction="10000"/>
          </a:bodyPr>
          <a:lstStyle/>
          <a:p>
            <a:pPr>
              <a:spcBef>
                <a:spcPts val="0"/>
              </a:spcBef>
            </a:pPr>
            <a:r>
              <a:rPr lang="en-US" sz="2800" dirty="0"/>
              <a:t>Type II Error</a:t>
            </a:r>
          </a:p>
          <a:p>
            <a:pPr lvl="1">
              <a:spcBef>
                <a:spcPts val="0"/>
              </a:spcBef>
            </a:pPr>
            <a:r>
              <a:rPr lang="en-US" sz="2400" dirty="0"/>
              <a:t>Error that occurs when the null hypothesis should be rejected, but it isn’t</a:t>
            </a:r>
          </a:p>
          <a:p>
            <a:pPr lvl="1">
              <a:spcBef>
                <a:spcPts val="0"/>
              </a:spcBef>
            </a:pPr>
            <a:r>
              <a:rPr lang="en-US" sz="2400" i="1" dirty="0">
                <a:latin typeface="Arial" charset="0"/>
                <a:cs typeface="Arial" charset="0"/>
              </a:rPr>
              <a:t>p</a:t>
            </a:r>
            <a:r>
              <a:rPr lang="en-US" sz="2400" dirty="0">
                <a:latin typeface="Arial" charset="0"/>
                <a:cs typeface="Arial" charset="0"/>
              </a:rPr>
              <a:t>(Type II error) = β</a:t>
            </a:r>
          </a:p>
          <a:p>
            <a:pPr>
              <a:spcBef>
                <a:spcPts val="0"/>
              </a:spcBef>
            </a:pPr>
            <a:r>
              <a:rPr lang="en-US" sz="2800" dirty="0"/>
              <a:t>Beta</a:t>
            </a:r>
          </a:p>
          <a:p>
            <a:pPr lvl="1">
              <a:spcBef>
                <a:spcPts val="0"/>
              </a:spcBef>
            </a:pPr>
            <a:r>
              <a:rPr lang="en-US" sz="2400" dirty="0"/>
              <a:t>Probability of making a Type II error; abbreviated β</a:t>
            </a:r>
          </a:p>
          <a:p>
            <a:pPr lvl="1">
              <a:spcBef>
                <a:spcPts val="0"/>
              </a:spcBef>
            </a:pPr>
            <a:r>
              <a:rPr lang="en-US" sz="2400" dirty="0"/>
              <a:t>Commonly set at .20: a 20% chance for this error</a:t>
            </a:r>
          </a:p>
          <a:p>
            <a:pPr>
              <a:spcBef>
                <a:spcPts val="0"/>
              </a:spcBef>
            </a:pPr>
            <a:r>
              <a:rPr lang="en-US" sz="2800" dirty="0"/>
              <a:t>Example of Type II Error</a:t>
            </a:r>
          </a:p>
          <a:p>
            <a:pPr lvl="1">
              <a:spcBef>
                <a:spcPts val="0"/>
              </a:spcBef>
            </a:pPr>
            <a:r>
              <a:rPr lang="en-US" sz="2400" dirty="0"/>
              <a:t>Does new treatment for depression work?</a:t>
            </a:r>
          </a:p>
          <a:p>
            <a:pPr lvl="1">
              <a:spcBef>
                <a:spcPts val="0"/>
              </a:spcBef>
            </a:pPr>
            <a:r>
              <a:rPr lang="en-US" sz="2400" dirty="0"/>
              <a:t>Outcome B: Dr. </a:t>
            </a:r>
            <a:r>
              <a:rPr lang="en-US" sz="2400" dirty="0" err="1"/>
              <a:t>Cipriani’s</a:t>
            </a:r>
            <a:r>
              <a:rPr lang="en-US" sz="2400" dirty="0"/>
              <a:t> new treatment for depression was effective, but she didn’t find evidence that it was effective</a:t>
            </a:r>
            <a:endParaRPr lang="en-US" sz="3200" dirty="0"/>
          </a:p>
        </p:txBody>
      </p:sp>
    </p:spTree>
    <p:extLst>
      <p:ext uri="{BB962C8B-B14F-4D97-AF65-F5344CB8AC3E}">
        <p14:creationId xmlns:p14="http://schemas.microsoft.com/office/powerpoint/2010/main" val="19331172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D9C210-BA7D-4DB3-B89A-FD28EBAFC21F}"/>
              </a:ext>
            </a:extLst>
          </p:cNvPr>
          <p:cNvSpPr>
            <a:spLocks noGrp="1"/>
          </p:cNvSpPr>
          <p:nvPr>
            <p:ph type="title"/>
          </p:nvPr>
        </p:nvSpPr>
        <p:spPr>
          <a:xfrm>
            <a:off x="651510" y="324270"/>
            <a:ext cx="5223510" cy="502602"/>
          </a:xfrm>
        </p:spPr>
        <p:txBody>
          <a:bodyPr>
            <a:normAutofit fontScale="90000"/>
          </a:bodyPr>
          <a:lstStyle/>
          <a:p>
            <a:r>
              <a:rPr lang="en-US" sz="4000" dirty="0"/>
              <a:t>Logic of Hypothesis Testing</a:t>
            </a:r>
          </a:p>
        </p:txBody>
      </p:sp>
      <p:pic>
        <p:nvPicPr>
          <p:cNvPr id="4" name="Picture 3" descr="footer-rectangle-bw_Epi-Biostat.png">
            <a:extLst>
              <a:ext uri="{FF2B5EF4-FFF2-40B4-BE49-F238E27FC236}">
                <a16:creationId xmlns:a16="http://schemas.microsoft.com/office/drawing/2014/main" id="{81288353-FC84-46AD-A701-FB6916FDCE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503680"/>
            <a:ext cx="9153144" cy="1371600"/>
          </a:xfrm>
          <a:prstGeom prst="rect">
            <a:avLst/>
          </a:prstGeom>
        </p:spPr>
      </p:pic>
      <p:sp>
        <p:nvSpPr>
          <p:cNvPr id="7" name="Text Placeholder 2">
            <a:extLst>
              <a:ext uri="{FF2B5EF4-FFF2-40B4-BE49-F238E27FC236}">
                <a16:creationId xmlns:a16="http://schemas.microsoft.com/office/drawing/2014/main" id="{C77658B9-F04C-4A14-83D2-A29C862B8045}"/>
              </a:ext>
            </a:extLst>
          </p:cNvPr>
          <p:cNvSpPr>
            <a:spLocks noGrp="1"/>
          </p:cNvSpPr>
          <p:nvPr>
            <p:ph idx="1"/>
          </p:nvPr>
        </p:nvSpPr>
        <p:spPr>
          <a:xfrm>
            <a:off x="457200" y="977717"/>
            <a:ext cx="8458200" cy="4525963"/>
          </a:xfrm>
        </p:spPr>
        <p:txBody>
          <a:bodyPr>
            <a:normAutofit fontScale="85000" lnSpcReduction="20000"/>
          </a:bodyPr>
          <a:lstStyle/>
          <a:p>
            <a:pPr>
              <a:lnSpc>
                <a:spcPct val="120000"/>
              </a:lnSpc>
              <a:spcBef>
                <a:spcPts val="0"/>
              </a:spcBef>
            </a:pPr>
            <a:r>
              <a:rPr lang="en-US" dirty="0"/>
              <a:t>Hypothesis</a:t>
            </a:r>
          </a:p>
          <a:p>
            <a:pPr lvl="1">
              <a:lnSpc>
                <a:spcPct val="120000"/>
              </a:lnSpc>
              <a:spcBef>
                <a:spcPts val="0"/>
              </a:spcBef>
            </a:pPr>
            <a:r>
              <a:rPr lang="en-US" dirty="0"/>
              <a:t>Proposed explanation for observed facts</a:t>
            </a:r>
          </a:p>
          <a:p>
            <a:pPr lvl="1">
              <a:lnSpc>
                <a:spcPct val="120000"/>
              </a:lnSpc>
              <a:spcBef>
                <a:spcPts val="0"/>
              </a:spcBef>
            </a:pPr>
            <a:r>
              <a:rPr lang="en-US" dirty="0"/>
              <a:t>Statement or prediction about a population value</a:t>
            </a:r>
            <a:br>
              <a:rPr lang="en-US" dirty="0"/>
            </a:br>
            <a:endParaRPr lang="en-US" dirty="0"/>
          </a:p>
          <a:p>
            <a:pPr>
              <a:lnSpc>
                <a:spcPct val="120000"/>
              </a:lnSpc>
              <a:spcBef>
                <a:spcPts val="0"/>
              </a:spcBef>
            </a:pPr>
            <a:r>
              <a:rPr lang="en-US" dirty="0"/>
              <a:t>Hypothesis testing </a:t>
            </a:r>
          </a:p>
          <a:p>
            <a:pPr lvl="1">
              <a:lnSpc>
                <a:spcPct val="120000"/>
              </a:lnSpc>
              <a:spcBef>
                <a:spcPts val="0"/>
              </a:spcBef>
            </a:pPr>
            <a:r>
              <a:rPr lang="en-US" dirty="0"/>
              <a:t>Statistical procedure in which data from a sample are used to evaluate a hypothesis about a population</a:t>
            </a:r>
            <a:br>
              <a:rPr lang="en-US" dirty="0"/>
            </a:br>
            <a:endParaRPr lang="en-US" dirty="0"/>
          </a:p>
          <a:p>
            <a:pPr>
              <a:lnSpc>
                <a:spcPct val="120000"/>
              </a:lnSpc>
              <a:spcBef>
                <a:spcPts val="0"/>
              </a:spcBef>
            </a:pPr>
            <a:r>
              <a:rPr lang="en-US" dirty="0"/>
              <a:t>Examples</a:t>
            </a:r>
          </a:p>
          <a:p>
            <a:pPr lvl="1">
              <a:lnSpc>
                <a:spcPct val="120000"/>
              </a:lnSpc>
              <a:spcBef>
                <a:spcPts val="0"/>
              </a:spcBef>
            </a:pPr>
            <a:r>
              <a:rPr lang="en-US" dirty="0"/>
              <a:t>Cognitive psychologist hypothesizes IQ in a population is 100</a:t>
            </a:r>
          </a:p>
          <a:p>
            <a:pPr lvl="1">
              <a:lnSpc>
                <a:spcPct val="120000"/>
              </a:lnSpc>
              <a:spcBef>
                <a:spcPts val="0"/>
              </a:spcBef>
            </a:pPr>
            <a:r>
              <a:rPr lang="en-US" dirty="0"/>
              <a:t>Amie believes (hypothesizes) that Allen loves her</a:t>
            </a:r>
          </a:p>
        </p:txBody>
      </p:sp>
    </p:spTree>
    <p:extLst>
      <p:ext uri="{BB962C8B-B14F-4D97-AF65-F5344CB8AC3E}">
        <p14:creationId xmlns:p14="http://schemas.microsoft.com/office/powerpoint/2010/main" val="323227865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D9C210-BA7D-4DB3-B89A-FD28EBAFC21F}"/>
              </a:ext>
            </a:extLst>
          </p:cNvPr>
          <p:cNvSpPr>
            <a:spLocks noGrp="1"/>
          </p:cNvSpPr>
          <p:nvPr>
            <p:ph type="title"/>
          </p:nvPr>
        </p:nvSpPr>
        <p:spPr>
          <a:xfrm>
            <a:off x="651510" y="324270"/>
            <a:ext cx="6069330" cy="502602"/>
          </a:xfrm>
        </p:spPr>
        <p:txBody>
          <a:bodyPr>
            <a:normAutofit fontScale="90000"/>
          </a:bodyPr>
          <a:lstStyle/>
          <a:p>
            <a:r>
              <a:rPr lang="en-US" sz="4000" dirty="0">
                <a:ea typeface="Arial" charset="0"/>
                <a:cs typeface="Arial" charset="0"/>
              </a:rPr>
              <a:t>Type II Error and Beta: Example</a:t>
            </a:r>
            <a:endParaRPr lang="en-US" sz="4000" dirty="0"/>
          </a:p>
        </p:txBody>
      </p:sp>
      <p:pic>
        <p:nvPicPr>
          <p:cNvPr id="4" name="Picture 3" descr="footer-rectangle-bw_Epi-Biostat.png">
            <a:extLst>
              <a:ext uri="{FF2B5EF4-FFF2-40B4-BE49-F238E27FC236}">
                <a16:creationId xmlns:a16="http://schemas.microsoft.com/office/drawing/2014/main" id="{81288353-FC84-46AD-A701-FB6916FDCE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503680"/>
            <a:ext cx="9153144" cy="1371600"/>
          </a:xfrm>
          <a:prstGeom prst="rect">
            <a:avLst/>
          </a:prstGeom>
        </p:spPr>
      </p:pic>
      <p:sp>
        <p:nvSpPr>
          <p:cNvPr id="7" name="Text Placeholder 2">
            <a:extLst>
              <a:ext uri="{FF2B5EF4-FFF2-40B4-BE49-F238E27FC236}">
                <a16:creationId xmlns:a16="http://schemas.microsoft.com/office/drawing/2014/main" id="{54150E09-FB42-4F66-A34A-224F99CB4A89}"/>
              </a:ext>
            </a:extLst>
          </p:cNvPr>
          <p:cNvSpPr>
            <a:spLocks noGrp="1"/>
          </p:cNvSpPr>
          <p:nvPr>
            <p:ph idx="1"/>
          </p:nvPr>
        </p:nvSpPr>
        <p:spPr>
          <a:xfrm>
            <a:off x="409524" y="1310957"/>
            <a:ext cx="4419600" cy="4525963"/>
          </a:xfrm>
        </p:spPr>
        <p:txBody>
          <a:bodyPr/>
          <a:lstStyle/>
          <a:p>
            <a:pPr>
              <a:spcBef>
                <a:spcPts val="0"/>
              </a:spcBef>
            </a:pPr>
            <a:r>
              <a:rPr lang="en-US" sz="2400" dirty="0"/>
              <a:t>Example: Blood Pressure</a:t>
            </a:r>
          </a:p>
          <a:p>
            <a:pPr lvl="1">
              <a:spcBef>
                <a:spcPts val="0"/>
              </a:spcBef>
              <a:buFont typeface="Arial" panose="020B0604020202020204" pitchFamily="34" charset="0"/>
              <a:buChar char="•"/>
            </a:pPr>
            <a:r>
              <a:rPr lang="en-US" sz="2000" dirty="0"/>
              <a:t>Dr. Levine studied a sample of 81 people whom a psychic believed had abnormal blood pressure</a:t>
            </a:r>
          </a:p>
          <a:p>
            <a:pPr lvl="1">
              <a:spcBef>
                <a:spcPts val="0"/>
              </a:spcBef>
              <a:buFont typeface="Arial" panose="020B0604020202020204" pitchFamily="34" charset="0"/>
              <a:buChar char="•"/>
            </a:pPr>
            <a:r>
              <a:rPr lang="el-GR" sz="2000" dirty="0">
                <a:latin typeface="Arial" charset="0"/>
                <a:cs typeface="Arial" charset="0"/>
              </a:rPr>
              <a:t>μ</a:t>
            </a:r>
            <a:r>
              <a:rPr lang="en-US" sz="2000" dirty="0">
                <a:latin typeface="Arial" charset="0"/>
                <a:cs typeface="Arial" charset="0"/>
              </a:rPr>
              <a:t> = 124, </a:t>
            </a:r>
            <a:r>
              <a:rPr lang="en-US" sz="2000" i="1" dirty="0">
                <a:latin typeface="Arial" charset="0"/>
                <a:cs typeface="Arial" charset="0"/>
              </a:rPr>
              <a:t>M</a:t>
            </a:r>
            <a:r>
              <a:rPr lang="en-US" sz="2000" dirty="0">
                <a:latin typeface="Arial" charset="0"/>
                <a:cs typeface="Arial" charset="0"/>
              </a:rPr>
              <a:t> = 127, </a:t>
            </a:r>
            <a:r>
              <a:rPr lang="el-GR" sz="2000" dirty="0">
                <a:latin typeface="Arial" charset="0"/>
                <a:cs typeface="Arial" charset="0"/>
              </a:rPr>
              <a:t>σ</a:t>
            </a:r>
            <a:r>
              <a:rPr lang="en-US" sz="2000" dirty="0">
                <a:latin typeface="Arial" charset="0"/>
                <a:cs typeface="Arial" charset="0"/>
              </a:rPr>
              <a:t> = 18</a:t>
            </a:r>
          </a:p>
          <a:p>
            <a:pPr lvl="1">
              <a:spcBef>
                <a:spcPts val="0"/>
              </a:spcBef>
              <a:buFont typeface="Arial" panose="020B0604020202020204" pitchFamily="34" charset="0"/>
              <a:buChar char="•"/>
            </a:pPr>
            <a:r>
              <a:rPr lang="en-US" sz="2000" i="1" dirty="0">
                <a:latin typeface="Arial" charset="0"/>
                <a:cs typeface="Arial" charset="0"/>
              </a:rPr>
              <a:t>H</a:t>
            </a:r>
            <a:r>
              <a:rPr lang="en-US" sz="2000" baseline="-25000" dirty="0">
                <a:latin typeface="Arial" charset="0"/>
                <a:cs typeface="Arial" charset="0"/>
              </a:rPr>
              <a:t>0</a:t>
            </a:r>
            <a:r>
              <a:rPr lang="en-US" sz="2000" dirty="0">
                <a:latin typeface="Arial" charset="0"/>
                <a:cs typeface="Arial" charset="0"/>
              </a:rPr>
              <a:t>: </a:t>
            </a:r>
            <a:r>
              <a:rPr lang="el-GR" sz="2000" dirty="0">
                <a:latin typeface="Arial" charset="0"/>
                <a:cs typeface="Arial" charset="0"/>
              </a:rPr>
              <a:t>μ</a:t>
            </a:r>
            <a:r>
              <a:rPr lang="en-US" sz="2000" dirty="0">
                <a:latin typeface="Arial" charset="0"/>
                <a:cs typeface="Arial" charset="0"/>
              </a:rPr>
              <a:t> = 124</a:t>
            </a:r>
            <a:br>
              <a:rPr lang="en-US" sz="2000" dirty="0">
                <a:latin typeface="Arial" charset="0"/>
                <a:cs typeface="Arial" charset="0"/>
              </a:rPr>
            </a:br>
            <a:r>
              <a:rPr lang="en-US" sz="2000" i="1" dirty="0">
                <a:latin typeface="Arial" charset="0"/>
                <a:cs typeface="Arial" charset="0"/>
              </a:rPr>
              <a:t>H</a:t>
            </a:r>
            <a:r>
              <a:rPr lang="en-US" sz="2000" baseline="-25000" dirty="0">
                <a:latin typeface="Arial" charset="0"/>
                <a:cs typeface="Arial" charset="0"/>
              </a:rPr>
              <a:t>1</a:t>
            </a:r>
            <a:r>
              <a:rPr lang="en-US" sz="2000" dirty="0">
                <a:latin typeface="Arial" charset="0"/>
                <a:cs typeface="Arial" charset="0"/>
              </a:rPr>
              <a:t>: </a:t>
            </a:r>
            <a:r>
              <a:rPr lang="el-GR" sz="2000" dirty="0">
                <a:latin typeface="Arial" charset="0"/>
                <a:cs typeface="Arial" charset="0"/>
              </a:rPr>
              <a:t>μ</a:t>
            </a:r>
            <a:r>
              <a:rPr lang="en-US" sz="2000" dirty="0">
                <a:latin typeface="Arial" charset="0"/>
                <a:cs typeface="Arial" charset="0"/>
              </a:rPr>
              <a:t> </a:t>
            </a:r>
            <a:r>
              <a:rPr lang="el-GR" sz="2000" dirty="0">
                <a:latin typeface="Arial" charset="0"/>
                <a:cs typeface="Arial" charset="0"/>
              </a:rPr>
              <a:t>≠</a:t>
            </a:r>
            <a:r>
              <a:rPr lang="en-US" sz="2000" dirty="0">
                <a:latin typeface="Arial" charset="0"/>
                <a:cs typeface="Arial" charset="0"/>
              </a:rPr>
              <a:t> 124</a:t>
            </a:r>
          </a:p>
          <a:p>
            <a:pPr lvl="1">
              <a:spcBef>
                <a:spcPts val="0"/>
              </a:spcBef>
              <a:buFont typeface="Arial" panose="020B0604020202020204" pitchFamily="34" charset="0"/>
              <a:buChar char="•"/>
            </a:pPr>
            <a:r>
              <a:rPr lang="en-US" sz="2000" dirty="0"/>
              <a:t>Two-tailed, single-sample </a:t>
            </a:r>
            <a:br>
              <a:rPr lang="en-US" sz="2000" dirty="0"/>
            </a:br>
            <a:r>
              <a:rPr lang="en-US" sz="2000" i="1" dirty="0"/>
              <a:t>z</a:t>
            </a:r>
            <a:r>
              <a:rPr lang="en-US" sz="2000" dirty="0"/>
              <a:t> test, </a:t>
            </a:r>
            <a:r>
              <a:rPr lang="el-GR" sz="2000" dirty="0">
                <a:latin typeface="Arial" charset="0"/>
                <a:cs typeface="Arial" charset="0"/>
              </a:rPr>
              <a:t>α</a:t>
            </a:r>
            <a:r>
              <a:rPr lang="en-US" sz="2000" dirty="0"/>
              <a:t>= .05, critical value </a:t>
            </a:r>
            <a:br>
              <a:rPr lang="en-US" sz="2000" dirty="0"/>
            </a:br>
            <a:r>
              <a:rPr lang="en-US" sz="2000" i="1" dirty="0"/>
              <a:t>z</a:t>
            </a:r>
            <a:r>
              <a:rPr lang="en-US" sz="2000" dirty="0"/>
              <a:t> = </a:t>
            </a:r>
            <a:r>
              <a:rPr lang="en-US" sz="2000" dirty="0">
                <a:latin typeface="Arial" charset="0"/>
              </a:rPr>
              <a:t>± 1.96</a:t>
            </a:r>
          </a:p>
        </p:txBody>
      </p:sp>
      <p:sp>
        <p:nvSpPr>
          <p:cNvPr id="8" name="Rectangle 7">
            <a:extLst>
              <a:ext uri="{FF2B5EF4-FFF2-40B4-BE49-F238E27FC236}">
                <a16:creationId xmlns:a16="http://schemas.microsoft.com/office/drawing/2014/main" id="{0951F619-3BD1-432B-B145-B5B176999029}"/>
              </a:ext>
            </a:extLst>
          </p:cNvPr>
          <p:cNvSpPr/>
          <p:nvPr/>
        </p:nvSpPr>
        <p:spPr>
          <a:xfrm>
            <a:off x="4829124" y="4374633"/>
            <a:ext cx="4141694" cy="646331"/>
          </a:xfrm>
          <a:prstGeom prst="rect">
            <a:avLst/>
          </a:prstGeom>
        </p:spPr>
        <p:txBody>
          <a:bodyPr wrap="square">
            <a:spAutoFit/>
          </a:bodyPr>
          <a:lstStyle/>
          <a:p>
            <a:r>
              <a:rPr lang="en-US" sz="1800" dirty="0">
                <a:ea typeface="Arial" charset="0"/>
                <a:cs typeface="Arial" charset="0"/>
              </a:rPr>
              <a:t>Sampling Distribution of the Mean for Blood Pressure </a:t>
            </a:r>
            <a:r>
              <a:rPr lang="is-IS" sz="1800" dirty="0">
                <a:ea typeface="Arial" charset="0"/>
                <a:cs typeface="Arial" charset="0"/>
              </a:rPr>
              <a:t>if μ = 124</a:t>
            </a:r>
            <a:endParaRPr lang="en-US" sz="1800" dirty="0">
              <a:ea typeface="Arial" charset="0"/>
              <a:cs typeface="Arial" charset="0"/>
            </a:endParaRPr>
          </a:p>
        </p:txBody>
      </p:sp>
      <p:pic>
        <p:nvPicPr>
          <p:cNvPr id="9" name="Picture 8" descr="The figure is a distribution curve. The data show that As the alpha level decreases from .10 to .05 to .01, the common zone increases in size and the rare zone shrinks. As alpha gets smaller, it is more difficult to reject the null hypothesis.&#10;Setting alpha at .05 gives a modest chance of Type I error and a reasonable chance of being able to reject the null hypothesis.&#10;" title="Figure 6.7">
            <a:extLst>
              <a:ext uri="{FF2B5EF4-FFF2-40B4-BE49-F238E27FC236}">
                <a16:creationId xmlns:a16="http://schemas.microsoft.com/office/drawing/2014/main" id="{CDF7345E-CFEE-4DCD-AA94-7269CE08237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29124" y="1378698"/>
            <a:ext cx="4121489" cy="2855535"/>
          </a:xfrm>
          <a:prstGeom prst="rect">
            <a:avLst/>
          </a:prstGeom>
        </p:spPr>
      </p:pic>
    </p:spTree>
    <p:extLst>
      <p:ext uri="{BB962C8B-B14F-4D97-AF65-F5344CB8AC3E}">
        <p14:creationId xmlns:p14="http://schemas.microsoft.com/office/powerpoint/2010/main" val="53047393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D9C210-BA7D-4DB3-B89A-FD28EBAFC21F}"/>
              </a:ext>
            </a:extLst>
          </p:cNvPr>
          <p:cNvSpPr>
            <a:spLocks noGrp="1"/>
          </p:cNvSpPr>
          <p:nvPr>
            <p:ph type="title"/>
          </p:nvPr>
        </p:nvSpPr>
        <p:spPr>
          <a:xfrm>
            <a:off x="651510" y="324270"/>
            <a:ext cx="8299103" cy="502602"/>
          </a:xfrm>
        </p:spPr>
        <p:txBody>
          <a:bodyPr>
            <a:normAutofit fontScale="90000"/>
          </a:bodyPr>
          <a:lstStyle/>
          <a:p>
            <a:r>
              <a:rPr lang="en-US" sz="4000" dirty="0">
                <a:ea typeface="Arial" charset="0"/>
                <a:cs typeface="Arial" charset="0"/>
              </a:rPr>
              <a:t>Type II Error and Beta: Example </a:t>
            </a:r>
            <a:r>
              <a:rPr lang="en-US" sz="4000" i="1" dirty="0">
                <a:ea typeface="Arial" charset="0"/>
                <a:cs typeface="Arial" charset="0"/>
              </a:rPr>
              <a:t>(continued)</a:t>
            </a:r>
            <a:r>
              <a:rPr lang="en-US" sz="4000" dirty="0">
                <a:ea typeface="Arial" charset="0"/>
                <a:cs typeface="Arial" charset="0"/>
              </a:rPr>
              <a:t> </a:t>
            </a:r>
            <a:endParaRPr lang="en-US" sz="4000" dirty="0"/>
          </a:p>
        </p:txBody>
      </p:sp>
      <p:pic>
        <p:nvPicPr>
          <p:cNvPr id="4" name="Picture 3" descr="footer-rectangle-bw_Epi-Biostat.png">
            <a:extLst>
              <a:ext uri="{FF2B5EF4-FFF2-40B4-BE49-F238E27FC236}">
                <a16:creationId xmlns:a16="http://schemas.microsoft.com/office/drawing/2014/main" id="{81288353-FC84-46AD-A701-FB6916FDCE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503680"/>
            <a:ext cx="9153144" cy="1371600"/>
          </a:xfrm>
          <a:prstGeom prst="rect">
            <a:avLst/>
          </a:prstGeom>
        </p:spPr>
      </p:pic>
      <p:sp>
        <p:nvSpPr>
          <p:cNvPr id="14" name="Text Placeholder 2">
            <a:extLst>
              <a:ext uri="{FF2B5EF4-FFF2-40B4-BE49-F238E27FC236}">
                <a16:creationId xmlns:a16="http://schemas.microsoft.com/office/drawing/2014/main" id="{992A3E6B-80AF-495D-BC44-A195606F205C}"/>
              </a:ext>
            </a:extLst>
          </p:cNvPr>
          <p:cNvSpPr>
            <a:spLocks noGrp="1"/>
          </p:cNvSpPr>
          <p:nvPr>
            <p:ph idx="1"/>
          </p:nvPr>
        </p:nvSpPr>
        <p:spPr>
          <a:xfrm>
            <a:off x="320040" y="1082040"/>
            <a:ext cx="5105400" cy="4525963"/>
          </a:xfrm>
        </p:spPr>
        <p:txBody>
          <a:bodyPr>
            <a:normAutofit lnSpcReduction="10000"/>
          </a:bodyPr>
          <a:lstStyle/>
          <a:p>
            <a:pPr>
              <a:lnSpc>
                <a:spcPct val="110000"/>
              </a:lnSpc>
              <a:spcBef>
                <a:spcPts val="0"/>
              </a:spcBef>
            </a:pPr>
            <a:r>
              <a:rPr lang="en-US" sz="2400" dirty="0"/>
              <a:t>Example: Blood Pressure</a:t>
            </a:r>
          </a:p>
          <a:p>
            <a:pPr lvl="1">
              <a:lnSpc>
                <a:spcPct val="110000"/>
              </a:lnSpc>
              <a:spcBef>
                <a:spcPts val="0"/>
              </a:spcBef>
            </a:pPr>
            <a:r>
              <a:rPr lang="en-US" sz="1900" dirty="0">
                <a:latin typeface="Arial" charset="0"/>
              </a:rPr>
              <a:t>Imagine the null hypothesis is not true, </a:t>
            </a:r>
            <a:r>
              <a:rPr lang="el-GR" sz="1900" dirty="0">
                <a:latin typeface="Arial" charset="0"/>
                <a:cs typeface="Arial" charset="0"/>
              </a:rPr>
              <a:t>μ</a:t>
            </a:r>
            <a:r>
              <a:rPr lang="en-US" sz="1900" dirty="0">
                <a:latin typeface="Arial" charset="0"/>
                <a:cs typeface="Arial" charset="0"/>
              </a:rPr>
              <a:t> = 127 </a:t>
            </a:r>
            <a:r>
              <a:rPr lang="en-US" sz="1900" dirty="0">
                <a:latin typeface="Arial" charset="0"/>
              </a:rPr>
              <a:t>instead of 124</a:t>
            </a:r>
          </a:p>
          <a:p>
            <a:pPr lvl="2">
              <a:lnSpc>
                <a:spcPct val="110000"/>
              </a:lnSpc>
              <a:spcBef>
                <a:spcPts val="0"/>
              </a:spcBef>
              <a:spcAft>
                <a:spcPts val="600"/>
              </a:spcAft>
            </a:pPr>
            <a:r>
              <a:rPr lang="en-US" sz="1900" dirty="0">
                <a:latin typeface="Arial" charset="0"/>
              </a:rPr>
              <a:t>Top panel</a:t>
            </a:r>
            <a:r>
              <a:rPr lang="en-US" sz="1900" dirty="0"/>
              <a:t> (A), centered at 124, is the same as the sampling distribution in Figure 6.8.</a:t>
            </a:r>
          </a:p>
          <a:p>
            <a:pPr lvl="2">
              <a:lnSpc>
                <a:spcPct val="110000"/>
              </a:lnSpc>
              <a:spcBef>
                <a:spcPts val="0"/>
              </a:spcBef>
              <a:spcAft>
                <a:spcPts val="600"/>
              </a:spcAft>
            </a:pPr>
            <a:r>
              <a:rPr lang="en-US" sz="1900" dirty="0"/>
              <a:t>Bottom panel (B) is centered at a blood pressure reading of 127 and shows what the sampling distribution would look like if that were the population mean. </a:t>
            </a:r>
          </a:p>
          <a:p>
            <a:pPr lvl="2">
              <a:lnSpc>
                <a:spcPct val="110000"/>
              </a:lnSpc>
              <a:spcBef>
                <a:spcPts val="0"/>
              </a:spcBef>
              <a:spcAft>
                <a:spcPts val="600"/>
              </a:spcAft>
            </a:pPr>
            <a:r>
              <a:rPr lang="en-US" sz="1900" dirty="0"/>
              <a:t>Vertical line in the bottom panel is an extension of the critical value, </a:t>
            </a:r>
            <a:r>
              <a:rPr lang="en-US" sz="1900" i="1" dirty="0"/>
              <a:t>z = 1.96, from the top panel.</a:t>
            </a:r>
            <a:endParaRPr lang="en-US" sz="1900" dirty="0"/>
          </a:p>
        </p:txBody>
      </p:sp>
      <p:sp>
        <p:nvSpPr>
          <p:cNvPr id="15" name="Rectangle 14">
            <a:extLst>
              <a:ext uri="{FF2B5EF4-FFF2-40B4-BE49-F238E27FC236}">
                <a16:creationId xmlns:a16="http://schemas.microsoft.com/office/drawing/2014/main" id="{F849C596-7B3C-4165-8494-DDE354105C7D}"/>
              </a:ext>
            </a:extLst>
          </p:cNvPr>
          <p:cNvSpPr/>
          <p:nvPr/>
        </p:nvSpPr>
        <p:spPr>
          <a:xfrm>
            <a:off x="5494295" y="4890610"/>
            <a:ext cx="3649705" cy="369332"/>
          </a:xfrm>
          <a:prstGeom prst="rect">
            <a:avLst/>
          </a:prstGeom>
        </p:spPr>
        <p:txBody>
          <a:bodyPr wrap="square">
            <a:spAutoFit/>
          </a:bodyPr>
          <a:lstStyle/>
          <a:p>
            <a:r>
              <a:rPr lang="en-US" sz="1800" dirty="0">
                <a:ea typeface="Arial" charset="0"/>
                <a:cs typeface="Arial" charset="0"/>
              </a:rPr>
              <a:t>Sampling Distribution if μ = 127</a:t>
            </a:r>
          </a:p>
        </p:txBody>
      </p:sp>
      <p:pic>
        <p:nvPicPr>
          <p:cNvPr id="16" name="Picture 15" descr="The figure is a set of two distribution curves. Note these four characteristics about the sampling distribution in the bottom panel:&#10;1. The dotted line sampling distribution has exactly the same shape as the one in the top panel; it is just shifted to the right so that the midpoint, represented by a dotted vertical line, occurs at a blood pressure of 127.&#10;2. This midpoint, 127, is right under the spot marked by a caret in the top panel. That caret represents where the sample mean, 127, fell.&#10;3. The other points on the X-axis are marked off by blood pressure scores ranging from 121 to 133, and z scores ranging from −3 to 3.&#10;4. There is a solid vertical line in the lower panel of Figure 6.8. The vertical line is drawn at the same point as the z score of 1.96 was in the top panel. This vertical line marks the point that was one of the critical values of z in the top panel. In the top panel, scores that fell to the left of this line fell in the common zone and scores that fell on or to the right of the line fell in the rare zone.&#10;" title="Figure 6.8">
            <a:extLst>
              <a:ext uri="{FF2B5EF4-FFF2-40B4-BE49-F238E27FC236}">
                <a16:creationId xmlns:a16="http://schemas.microsoft.com/office/drawing/2014/main" id="{ACC0E568-6963-44AF-8D0A-F0E0D3D5E6F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62600" y="1103880"/>
            <a:ext cx="3025140" cy="3429000"/>
          </a:xfrm>
          <a:prstGeom prst="rect">
            <a:avLst/>
          </a:prstGeom>
        </p:spPr>
      </p:pic>
    </p:spTree>
    <p:extLst>
      <p:ext uri="{BB962C8B-B14F-4D97-AF65-F5344CB8AC3E}">
        <p14:creationId xmlns:p14="http://schemas.microsoft.com/office/powerpoint/2010/main" val="174621703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D9C210-BA7D-4DB3-B89A-FD28EBAFC21F}"/>
              </a:ext>
            </a:extLst>
          </p:cNvPr>
          <p:cNvSpPr>
            <a:spLocks noGrp="1"/>
          </p:cNvSpPr>
          <p:nvPr>
            <p:ph type="title"/>
          </p:nvPr>
        </p:nvSpPr>
        <p:spPr>
          <a:xfrm>
            <a:off x="651510" y="324270"/>
            <a:ext cx="8299103" cy="502602"/>
          </a:xfrm>
        </p:spPr>
        <p:txBody>
          <a:bodyPr>
            <a:normAutofit fontScale="90000"/>
          </a:bodyPr>
          <a:lstStyle/>
          <a:p>
            <a:r>
              <a:rPr lang="en-US" sz="4000" dirty="0">
                <a:ea typeface="Arial" charset="0"/>
                <a:cs typeface="Arial" charset="0"/>
              </a:rPr>
              <a:t>Type II Error and Beta: Example </a:t>
            </a:r>
            <a:r>
              <a:rPr lang="en-US" sz="4000" i="1" dirty="0">
                <a:ea typeface="Arial" charset="0"/>
                <a:cs typeface="Arial" charset="0"/>
              </a:rPr>
              <a:t>(continued)</a:t>
            </a:r>
            <a:r>
              <a:rPr lang="en-US" sz="4000" dirty="0">
                <a:ea typeface="Arial" charset="0"/>
                <a:cs typeface="Arial" charset="0"/>
              </a:rPr>
              <a:t> </a:t>
            </a:r>
            <a:endParaRPr lang="en-US" sz="4000" dirty="0"/>
          </a:p>
        </p:txBody>
      </p:sp>
      <p:pic>
        <p:nvPicPr>
          <p:cNvPr id="4" name="Picture 3" descr="footer-rectangle-bw_Epi-Biostat.png">
            <a:extLst>
              <a:ext uri="{FF2B5EF4-FFF2-40B4-BE49-F238E27FC236}">
                <a16:creationId xmlns:a16="http://schemas.microsoft.com/office/drawing/2014/main" id="{81288353-FC84-46AD-A701-FB6916FDCE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503680"/>
            <a:ext cx="9153144" cy="1371600"/>
          </a:xfrm>
          <a:prstGeom prst="rect">
            <a:avLst/>
          </a:prstGeom>
        </p:spPr>
      </p:pic>
      <p:sp>
        <p:nvSpPr>
          <p:cNvPr id="9" name="Text Placeholder 2">
            <a:extLst>
              <a:ext uri="{FF2B5EF4-FFF2-40B4-BE49-F238E27FC236}">
                <a16:creationId xmlns:a16="http://schemas.microsoft.com/office/drawing/2014/main" id="{6A174150-DE70-49D3-842F-83756BCDDC17}"/>
              </a:ext>
            </a:extLst>
          </p:cNvPr>
          <p:cNvSpPr>
            <a:spLocks noGrp="1"/>
          </p:cNvSpPr>
          <p:nvPr>
            <p:ph idx="1"/>
          </p:nvPr>
        </p:nvSpPr>
        <p:spPr>
          <a:xfrm>
            <a:off x="158127" y="1072752"/>
            <a:ext cx="4676763" cy="4525963"/>
          </a:xfrm>
        </p:spPr>
        <p:txBody>
          <a:bodyPr>
            <a:normAutofit fontScale="92500" lnSpcReduction="10000"/>
          </a:bodyPr>
          <a:lstStyle/>
          <a:p>
            <a:pPr>
              <a:lnSpc>
                <a:spcPct val="110000"/>
              </a:lnSpc>
              <a:spcBef>
                <a:spcPts val="0"/>
              </a:spcBef>
            </a:pPr>
            <a:r>
              <a:rPr lang="en-US" sz="2400" dirty="0"/>
              <a:t>Example: Blood Pressure</a:t>
            </a:r>
          </a:p>
          <a:p>
            <a:pPr marL="628650" lvl="1">
              <a:lnSpc>
                <a:spcPct val="110000"/>
              </a:lnSpc>
              <a:spcBef>
                <a:spcPts val="0"/>
              </a:spcBef>
              <a:spcAft>
                <a:spcPts val="600"/>
              </a:spcAft>
            </a:pPr>
            <a:r>
              <a:rPr lang="en-US" sz="1800" dirty="0"/>
              <a:t>Area to the left of the solid vertical line in (B) has been hatched in.</a:t>
            </a:r>
          </a:p>
          <a:p>
            <a:pPr marL="977900" lvl="2">
              <a:lnSpc>
                <a:spcPct val="110000"/>
              </a:lnSpc>
              <a:spcBef>
                <a:spcPts val="0"/>
              </a:spcBef>
              <a:spcAft>
                <a:spcPts val="600"/>
              </a:spcAft>
            </a:pPr>
            <a:r>
              <a:rPr lang="en-US" sz="1800" dirty="0"/>
              <a:t>Any sample mean that falls in the hatched area of the bottom panel would fall in the common zone of the top panel; </a:t>
            </a:r>
            <a:r>
              <a:rPr lang="en-US" sz="1800" i="1" dirty="0"/>
              <a:t>H</a:t>
            </a:r>
            <a:r>
              <a:rPr lang="en-US" sz="1800" i="1" baseline="-25000" dirty="0"/>
              <a:t>0</a:t>
            </a:r>
            <a:r>
              <a:rPr lang="en-US" sz="1800" dirty="0"/>
              <a:t>  would not be rejected.</a:t>
            </a:r>
          </a:p>
          <a:p>
            <a:pPr marL="977900" lvl="2">
              <a:lnSpc>
                <a:spcPct val="110000"/>
              </a:lnSpc>
              <a:spcBef>
                <a:spcPts val="0"/>
              </a:spcBef>
              <a:spcAft>
                <a:spcPts val="600"/>
              </a:spcAft>
            </a:pPr>
            <a:r>
              <a:rPr lang="en-US" sz="1800" dirty="0"/>
              <a:t>But bottom distribution has a </a:t>
            </a:r>
            <a:br>
              <a:rPr lang="en-US" sz="1800" dirty="0"/>
            </a:br>
            <a:r>
              <a:rPr lang="el-GR" sz="1800" dirty="0">
                <a:latin typeface="Arial" charset="0"/>
                <a:cs typeface="Arial" charset="0"/>
              </a:rPr>
              <a:t>μ</a:t>
            </a:r>
            <a:r>
              <a:rPr lang="en-US" sz="1800" dirty="0">
                <a:latin typeface="Arial" charset="0"/>
                <a:cs typeface="Arial" charset="0"/>
              </a:rPr>
              <a:t> = </a:t>
            </a:r>
            <a:r>
              <a:rPr lang="en-US" sz="1800" dirty="0">
                <a:cs typeface="Arial" charset="0"/>
              </a:rPr>
              <a:t>127</a:t>
            </a:r>
            <a:r>
              <a:rPr lang="en-US" sz="1800" dirty="0"/>
              <a:t>, not 124; </a:t>
            </a:r>
            <a:r>
              <a:rPr lang="en-US" sz="1800" i="1" dirty="0"/>
              <a:t>H</a:t>
            </a:r>
            <a:r>
              <a:rPr lang="en-US" sz="1800" i="1" baseline="-25000" dirty="0"/>
              <a:t>0</a:t>
            </a:r>
            <a:r>
              <a:rPr lang="en-US" sz="1800" dirty="0"/>
              <a:t>  of μ = 124 should be rejected.</a:t>
            </a:r>
          </a:p>
          <a:p>
            <a:pPr marL="977900" lvl="2">
              <a:lnSpc>
                <a:spcPct val="110000"/>
              </a:lnSpc>
              <a:spcBef>
                <a:spcPts val="0"/>
              </a:spcBef>
              <a:spcAft>
                <a:spcPts val="600"/>
              </a:spcAft>
            </a:pPr>
            <a:r>
              <a:rPr lang="en-US" sz="1800" dirty="0"/>
              <a:t>More than half of the distribution is shaded in; large probability of Type II error if we hypothesize </a:t>
            </a:r>
            <a:br>
              <a:rPr lang="en-US" sz="1800" dirty="0"/>
            </a:br>
            <a:r>
              <a:rPr lang="en-US" sz="1800" dirty="0"/>
              <a:t>μ = 124 but the population mean is really 127.</a:t>
            </a:r>
            <a:endParaRPr lang="en-US" sz="1800" dirty="0">
              <a:latin typeface="Arial" charset="0"/>
            </a:endParaRPr>
          </a:p>
          <a:p>
            <a:pPr>
              <a:lnSpc>
                <a:spcPct val="110000"/>
              </a:lnSpc>
              <a:spcBef>
                <a:spcPts val="0"/>
              </a:spcBef>
            </a:pPr>
            <a:endParaRPr lang="en-US" dirty="0"/>
          </a:p>
        </p:txBody>
      </p:sp>
      <p:sp>
        <p:nvSpPr>
          <p:cNvPr id="10" name="TextBox 9">
            <a:extLst>
              <a:ext uri="{FF2B5EF4-FFF2-40B4-BE49-F238E27FC236}">
                <a16:creationId xmlns:a16="http://schemas.microsoft.com/office/drawing/2014/main" id="{F4E8FFB8-5B2B-4B80-9C69-1503DA252AC8}"/>
              </a:ext>
            </a:extLst>
          </p:cNvPr>
          <p:cNvSpPr txBox="1"/>
          <p:nvPr/>
        </p:nvSpPr>
        <p:spPr>
          <a:xfrm>
            <a:off x="5097780" y="4936559"/>
            <a:ext cx="3852833" cy="338554"/>
          </a:xfrm>
          <a:prstGeom prst="rect">
            <a:avLst/>
          </a:prstGeom>
          <a:noFill/>
        </p:spPr>
        <p:txBody>
          <a:bodyPr wrap="square" rtlCol="0">
            <a:spAutoFit/>
          </a:bodyPr>
          <a:lstStyle/>
          <a:p>
            <a:r>
              <a:rPr lang="en-US" sz="1600" dirty="0">
                <a:solidFill>
                  <a:srgbClr val="000000"/>
                </a:solidFill>
              </a:rPr>
              <a:t>Probability of Type II Error (Beta) if </a:t>
            </a:r>
            <a:r>
              <a:rPr lang="el-GR" sz="1600" dirty="0">
                <a:solidFill>
                  <a:srgbClr val="000000"/>
                </a:solidFill>
                <a:cs typeface="Arial" charset="0"/>
              </a:rPr>
              <a:t>μ</a:t>
            </a:r>
            <a:r>
              <a:rPr lang="en-US" sz="1600" dirty="0">
                <a:solidFill>
                  <a:srgbClr val="000000"/>
                </a:solidFill>
                <a:cs typeface="Arial" charset="0"/>
              </a:rPr>
              <a:t> = 127</a:t>
            </a:r>
            <a:endParaRPr lang="en-US" sz="1600" dirty="0">
              <a:solidFill>
                <a:srgbClr val="000000"/>
              </a:solidFill>
            </a:endParaRPr>
          </a:p>
        </p:txBody>
      </p:sp>
      <p:pic>
        <p:nvPicPr>
          <p:cNvPr id="11" name="Picture 10" descr="The figure takes Figure 6.8 and hatches in the area to the left of the vertical line with /// in the bottom panel (B). This area, which is more than 50% of the area under the curve, indicates the likelihood of a Type II error. &#10;If μ were really 127, then the null hypothesis that the population mean is 124 should be rejected!  However, looking at the top panel (A) to make this decision, a researcher wouldn’t reject the null hypothesis after obtaining a mean that falls in the area hatched like ///.&#10;" title="Figure 6.9">
            <a:extLst>
              <a:ext uri="{FF2B5EF4-FFF2-40B4-BE49-F238E27FC236}">
                <a16:creationId xmlns:a16="http://schemas.microsoft.com/office/drawing/2014/main" id="{3E9CA849-56A8-436B-9585-3679E4B6AB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79547" y="1072752"/>
            <a:ext cx="3294041" cy="3733800"/>
          </a:xfrm>
          <a:prstGeom prst="rect">
            <a:avLst/>
          </a:prstGeom>
        </p:spPr>
      </p:pic>
    </p:spTree>
    <p:extLst>
      <p:ext uri="{BB962C8B-B14F-4D97-AF65-F5344CB8AC3E}">
        <p14:creationId xmlns:p14="http://schemas.microsoft.com/office/powerpoint/2010/main" val="399029325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D9C210-BA7D-4DB3-B89A-FD28EBAFC21F}"/>
              </a:ext>
            </a:extLst>
          </p:cNvPr>
          <p:cNvSpPr>
            <a:spLocks noGrp="1"/>
          </p:cNvSpPr>
          <p:nvPr>
            <p:ph type="title"/>
          </p:nvPr>
        </p:nvSpPr>
        <p:spPr>
          <a:xfrm>
            <a:off x="651510" y="324270"/>
            <a:ext cx="8299103" cy="967320"/>
          </a:xfrm>
        </p:spPr>
        <p:txBody>
          <a:bodyPr>
            <a:normAutofit fontScale="90000"/>
          </a:bodyPr>
          <a:lstStyle/>
          <a:p>
            <a:pPr algn="l"/>
            <a:r>
              <a:rPr lang="en-US" sz="4000" dirty="0">
                <a:ea typeface="Arial" charset="0"/>
                <a:cs typeface="Arial" charset="0"/>
              </a:rPr>
              <a:t>Impact of Effect Size on the Probability of Type II Error</a:t>
            </a:r>
            <a:endParaRPr lang="en-US" sz="4000" dirty="0"/>
          </a:p>
        </p:txBody>
      </p:sp>
      <p:pic>
        <p:nvPicPr>
          <p:cNvPr id="4" name="Picture 3" descr="footer-rectangle-bw_Epi-Biostat.png">
            <a:extLst>
              <a:ext uri="{FF2B5EF4-FFF2-40B4-BE49-F238E27FC236}">
                <a16:creationId xmlns:a16="http://schemas.microsoft.com/office/drawing/2014/main" id="{81288353-FC84-46AD-A701-FB6916FDCE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503680"/>
            <a:ext cx="9153144" cy="1371600"/>
          </a:xfrm>
          <a:prstGeom prst="rect">
            <a:avLst/>
          </a:prstGeom>
        </p:spPr>
      </p:pic>
      <p:sp>
        <p:nvSpPr>
          <p:cNvPr id="12" name="Text Placeholder 2">
            <a:extLst>
              <a:ext uri="{FF2B5EF4-FFF2-40B4-BE49-F238E27FC236}">
                <a16:creationId xmlns:a16="http://schemas.microsoft.com/office/drawing/2014/main" id="{73E3E8E8-EB4E-4E3F-ADA2-72B6B61AEBC5}"/>
              </a:ext>
            </a:extLst>
          </p:cNvPr>
          <p:cNvSpPr>
            <a:spLocks noGrp="1"/>
          </p:cNvSpPr>
          <p:nvPr>
            <p:ph idx="1"/>
          </p:nvPr>
        </p:nvSpPr>
        <p:spPr>
          <a:xfrm>
            <a:off x="457200" y="1320641"/>
            <a:ext cx="4572000" cy="4525963"/>
          </a:xfrm>
        </p:spPr>
        <p:txBody>
          <a:bodyPr>
            <a:normAutofit fontScale="62500" lnSpcReduction="20000"/>
          </a:bodyPr>
          <a:lstStyle/>
          <a:p>
            <a:pPr>
              <a:lnSpc>
                <a:spcPct val="120000"/>
              </a:lnSpc>
              <a:spcBef>
                <a:spcPts val="0"/>
              </a:spcBef>
            </a:pPr>
            <a:r>
              <a:rPr lang="en-US" dirty="0"/>
              <a:t>Top panel (A) shows the sampling distribution if μ = 124.</a:t>
            </a:r>
          </a:p>
          <a:p>
            <a:pPr>
              <a:lnSpc>
                <a:spcPct val="120000"/>
              </a:lnSpc>
              <a:spcBef>
                <a:spcPts val="0"/>
              </a:spcBef>
            </a:pPr>
            <a:r>
              <a:rPr lang="en-US" dirty="0"/>
              <a:t>Middle panel (B) if μ = 127.</a:t>
            </a:r>
          </a:p>
          <a:p>
            <a:pPr>
              <a:lnSpc>
                <a:spcPct val="120000"/>
              </a:lnSpc>
              <a:spcBef>
                <a:spcPts val="0"/>
              </a:spcBef>
            </a:pPr>
            <a:r>
              <a:rPr lang="en-US" dirty="0"/>
              <a:t>Bottom panel (C) if μ = 130.</a:t>
            </a:r>
          </a:p>
          <a:p>
            <a:pPr>
              <a:lnSpc>
                <a:spcPct val="120000"/>
              </a:lnSpc>
              <a:spcBef>
                <a:spcPts val="0"/>
              </a:spcBef>
            </a:pPr>
            <a:r>
              <a:rPr lang="en-US" dirty="0"/>
              <a:t>Shaded portion in panel (B) reflects beta, probability of Type II error if it is hypothesized that the population mean is 124 but it really is 127.</a:t>
            </a:r>
          </a:p>
          <a:p>
            <a:pPr>
              <a:lnSpc>
                <a:spcPct val="120000"/>
              </a:lnSpc>
              <a:spcBef>
                <a:spcPts val="0"/>
              </a:spcBef>
            </a:pPr>
            <a:r>
              <a:rPr lang="en-US" dirty="0"/>
              <a:t>Shaded portion in the bottom distribution, which represents beta if μ = 130, is smaller.</a:t>
            </a:r>
          </a:p>
          <a:p>
            <a:pPr>
              <a:lnSpc>
                <a:spcPct val="120000"/>
              </a:lnSpc>
              <a:spcBef>
                <a:spcPts val="0"/>
              </a:spcBef>
            </a:pPr>
            <a:r>
              <a:rPr lang="en-US" b="1" dirty="0"/>
              <a:t>When the effect is bigger, the probability of Type II error decreases.</a:t>
            </a:r>
          </a:p>
        </p:txBody>
      </p:sp>
      <p:sp>
        <p:nvSpPr>
          <p:cNvPr id="13" name="TextBox 12">
            <a:extLst>
              <a:ext uri="{FF2B5EF4-FFF2-40B4-BE49-F238E27FC236}">
                <a16:creationId xmlns:a16="http://schemas.microsoft.com/office/drawing/2014/main" id="{A5DC568C-D89C-4C5B-B165-29B85A125C82}"/>
              </a:ext>
            </a:extLst>
          </p:cNvPr>
          <p:cNvSpPr txBox="1"/>
          <p:nvPr/>
        </p:nvSpPr>
        <p:spPr>
          <a:xfrm>
            <a:off x="5140613" y="5023644"/>
            <a:ext cx="3409027" cy="523220"/>
          </a:xfrm>
          <a:prstGeom prst="rect">
            <a:avLst/>
          </a:prstGeom>
          <a:noFill/>
        </p:spPr>
        <p:txBody>
          <a:bodyPr wrap="square" rtlCol="0">
            <a:spAutoFit/>
          </a:bodyPr>
          <a:lstStyle/>
          <a:p>
            <a:r>
              <a:rPr lang="en-US" sz="1400" dirty="0">
                <a:solidFill>
                  <a:srgbClr val="000000"/>
                </a:solidFill>
              </a:rPr>
              <a:t>Impact of Effect Size on the Probability of Type II Error</a:t>
            </a:r>
          </a:p>
        </p:txBody>
      </p:sp>
      <p:pic>
        <p:nvPicPr>
          <p:cNvPr id="14" name="Picture 13" descr="The figure is a set of three distribution curves that illustrate the impact of effect size on the probability of type 2 error. The top panel (A) in this figure shows the sampling distribution if μ = 124, the middle panel (B) if μ = 127, and the bottom panel (C) if μ = 130. The shaded portion in the middle panel reflects beta, the probability of Type II error if it is hypothesized that the population mean is 124 but it really is 127. Note that the shaded portion in the bottom distribution, which represents beta if μ = 130, is smaller. When the effect is bigger, the probability of Type II error decreases. &#10;" title="Figure 6.10">
            <a:extLst>
              <a:ext uri="{FF2B5EF4-FFF2-40B4-BE49-F238E27FC236}">
                <a16:creationId xmlns:a16="http://schemas.microsoft.com/office/drawing/2014/main" id="{32F2DBD7-9456-475A-B812-1310896ED54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34000" y="1017850"/>
            <a:ext cx="2817722" cy="3999920"/>
          </a:xfrm>
          <a:prstGeom prst="rect">
            <a:avLst/>
          </a:prstGeom>
        </p:spPr>
      </p:pic>
    </p:spTree>
    <p:extLst>
      <p:ext uri="{BB962C8B-B14F-4D97-AF65-F5344CB8AC3E}">
        <p14:creationId xmlns:p14="http://schemas.microsoft.com/office/powerpoint/2010/main" val="5915149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D9C210-BA7D-4DB3-B89A-FD28EBAFC21F}"/>
              </a:ext>
            </a:extLst>
          </p:cNvPr>
          <p:cNvSpPr>
            <a:spLocks noGrp="1"/>
          </p:cNvSpPr>
          <p:nvPr>
            <p:ph type="title"/>
          </p:nvPr>
        </p:nvSpPr>
        <p:spPr>
          <a:xfrm>
            <a:off x="651510" y="324270"/>
            <a:ext cx="7406640" cy="502602"/>
          </a:xfrm>
        </p:spPr>
        <p:txBody>
          <a:bodyPr>
            <a:normAutofit fontScale="90000"/>
          </a:bodyPr>
          <a:lstStyle/>
          <a:p>
            <a:r>
              <a:rPr lang="en-US" sz="4000" dirty="0">
                <a:ea typeface="Arial" charset="0"/>
                <a:cs typeface="Arial" charset="0"/>
              </a:rPr>
              <a:t>How to Choose:  Type I vs. Type II Error</a:t>
            </a:r>
            <a:endParaRPr lang="en-US" sz="4000" dirty="0"/>
          </a:p>
        </p:txBody>
      </p:sp>
      <p:pic>
        <p:nvPicPr>
          <p:cNvPr id="4" name="Picture 3" descr="footer-rectangle-bw_Epi-Biostat.png">
            <a:extLst>
              <a:ext uri="{FF2B5EF4-FFF2-40B4-BE49-F238E27FC236}">
                <a16:creationId xmlns:a16="http://schemas.microsoft.com/office/drawing/2014/main" id="{81288353-FC84-46AD-A701-FB6916FDCE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503680"/>
            <a:ext cx="9153144" cy="1371600"/>
          </a:xfrm>
          <a:prstGeom prst="rect">
            <a:avLst/>
          </a:prstGeom>
        </p:spPr>
      </p:pic>
      <p:graphicFrame>
        <p:nvGraphicFramePr>
          <p:cNvPr id="7" name="Table 6">
            <a:extLst>
              <a:ext uri="{FF2B5EF4-FFF2-40B4-BE49-F238E27FC236}">
                <a16:creationId xmlns:a16="http://schemas.microsoft.com/office/drawing/2014/main" id="{84E36459-9D36-41B3-8C21-FD282DFCAE7B}"/>
              </a:ext>
            </a:extLst>
          </p:cNvPr>
          <p:cNvGraphicFramePr>
            <a:graphicFrameLocks noGrp="1"/>
          </p:cNvGraphicFramePr>
          <p:nvPr>
            <p:extLst>
              <p:ext uri="{D42A27DB-BD31-4B8C-83A1-F6EECF244321}">
                <p14:modId xmlns:p14="http://schemas.microsoft.com/office/powerpoint/2010/main" val="3474417933"/>
              </p:ext>
            </p:extLst>
          </p:nvPr>
        </p:nvGraphicFramePr>
        <p:xfrm>
          <a:off x="381000" y="970716"/>
          <a:ext cx="8382000" cy="4389120"/>
        </p:xfrm>
        <a:graphic>
          <a:graphicData uri="http://schemas.openxmlformats.org/drawingml/2006/table">
            <a:tbl>
              <a:tblPr firstRow="1" bandRow="1">
                <a:tableStyleId>{7DF18680-E054-41AD-8BC1-D1AEF772440D}</a:tableStyleId>
              </a:tblPr>
              <a:tblGrid>
                <a:gridCol w="2794000">
                  <a:extLst>
                    <a:ext uri="{9D8B030D-6E8A-4147-A177-3AD203B41FA5}">
                      <a16:colId xmlns:a16="http://schemas.microsoft.com/office/drawing/2014/main" val="20000"/>
                    </a:ext>
                  </a:extLst>
                </a:gridCol>
                <a:gridCol w="2794000">
                  <a:extLst>
                    <a:ext uri="{9D8B030D-6E8A-4147-A177-3AD203B41FA5}">
                      <a16:colId xmlns:a16="http://schemas.microsoft.com/office/drawing/2014/main" val="20001"/>
                    </a:ext>
                  </a:extLst>
                </a:gridCol>
                <a:gridCol w="2794000">
                  <a:extLst>
                    <a:ext uri="{9D8B030D-6E8A-4147-A177-3AD203B41FA5}">
                      <a16:colId xmlns:a16="http://schemas.microsoft.com/office/drawing/2014/main" val="20002"/>
                    </a:ext>
                  </a:extLst>
                </a:gridCol>
              </a:tblGrid>
              <a:tr h="0">
                <a:tc>
                  <a:txBody>
                    <a:bodyPr/>
                    <a:lstStyle/>
                    <a:p>
                      <a:pPr algn="ctr"/>
                      <a:endParaRPr lang="en-US" dirty="0"/>
                    </a:p>
                  </a:txBody>
                  <a:tcPr/>
                </a:tc>
                <a:tc>
                  <a:txBody>
                    <a:bodyPr/>
                    <a:lstStyle/>
                    <a:p>
                      <a:pPr algn="ctr"/>
                      <a:r>
                        <a:rPr lang="en-US" dirty="0"/>
                        <a:t>Type I Error</a:t>
                      </a:r>
                    </a:p>
                  </a:txBody>
                  <a:tcPr/>
                </a:tc>
                <a:tc>
                  <a:txBody>
                    <a:bodyPr/>
                    <a:lstStyle/>
                    <a:p>
                      <a:pPr algn="ctr"/>
                      <a:r>
                        <a:rPr lang="en-US" dirty="0"/>
                        <a:t>Type II Error</a:t>
                      </a:r>
                    </a:p>
                  </a:txBody>
                  <a:tcPr/>
                </a:tc>
                <a:extLst>
                  <a:ext uri="{0D108BD9-81ED-4DB2-BD59-A6C34878D82A}">
                    <a16:rowId xmlns:a16="http://schemas.microsoft.com/office/drawing/2014/main" val="10000"/>
                  </a:ext>
                </a:extLst>
              </a:tr>
              <a:tr h="200140">
                <a:tc>
                  <a:txBody>
                    <a:bodyPr/>
                    <a:lstStyle/>
                    <a:p>
                      <a:pPr algn="ctr"/>
                      <a:r>
                        <a:rPr lang="en-US" dirty="0"/>
                        <a:t>Definition</a:t>
                      </a: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800" kern="1200" dirty="0">
                          <a:solidFill>
                            <a:schemeClr val="dk1"/>
                          </a:solidFill>
                          <a:effectLst/>
                          <a:latin typeface="+mn-lt"/>
                          <a:ea typeface="+mn-ea"/>
                          <a:cs typeface="+mn-cs"/>
                        </a:rPr>
                        <a:t>One rejects the null hypothesis when one should have failed to reject the null hypothesis. </a:t>
                      </a:r>
                    </a:p>
                  </a:txBody>
                  <a:tcPr/>
                </a:tc>
                <a:tc>
                  <a:txBody>
                    <a:bodyPr/>
                    <a:lstStyle/>
                    <a:p>
                      <a:pPr algn="ctr"/>
                      <a:r>
                        <a:rPr lang="en-US" sz="1800" kern="1200" dirty="0">
                          <a:solidFill>
                            <a:schemeClr val="dk1"/>
                          </a:solidFill>
                          <a:effectLst/>
                          <a:latin typeface="+mn-lt"/>
                          <a:ea typeface="+mn-ea"/>
                          <a:cs typeface="+mn-cs"/>
                        </a:rPr>
                        <a:t>One fails to reject the null hypothesis when the null hypothesis should have been rejected.</a:t>
                      </a:r>
                      <a:endParaRPr lang="en-US" dirty="0"/>
                    </a:p>
                  </a:txBody>
                  <a:tcPr/>
                </a:tc>
                <a:extLst>
                  <a:ext uri="{0D108BD9-81ED-4DB2-BD59-A6C34878D82A}">
                    <a16:rowId xmlns:a16="http://schemas.microsoft.com/office/drawing/2014/main" val="10001"/>
                  </a:ext>
                </a:extLst>
              </a:tr>
              <a:tr h="160388">
                <a:tc>
                  <a:txBody>
                    <a:bodyPr/>
                    <a:lstStyle/>
                    <a:p>
                      <a:pPr algn="ctr"/>
                      <a:r>
                        <a:rPr lang="en-US" dirty="0"/>
                        <a:t>Erroneous conclusion</a:t>
                      </a:r>
                      <a:r>
                        <a:rPr lang="en-US" baseline="0" dirty="0"/>
                        <a:t> reached</a:t>
                      </a:r>
                      <a:endParaRPr lang="en-US" dirty="0"/>
                    </a:p>
                  </a:txBody>
                  <a:tcPr/>
                </a:tc>
                <a:tc>
                  <a:txBody>
                    <a:bodyPr/>
                    <a:lstStyle/>
                    <a:p>
                      <a:pPr algn="ctr"/>
                      <a:r>
                        <a:rPr lang="en-US" sz="1800" b="0" i="0" u="none" strike="noStrike" kern="1200" baseline="0" dirty="0">
                          <a:solidFill>
                            <a:schemeClr val="dk1"/>
                          </a:solidFill>
                          <a:latin typeface="+mn-lt"/>
                          <a:ea typeface="+mn-ea"/>
                          <a:cs typeface="+mn-cs"/>
                        </a:rPr>
                        <a:t>Reject the null hypothesis.</a:t>
                      </a:r>
                      <a:endParaRPr lang="en-US" dirty="0"/>
                    </a:p>
                  </a:txBody>
                  <a:tcPr/>
                </a:tc>
                <a:tc>
                  <a:txBody>
                    <a:bodyPr/>
                    <a:lstStyle/>
                    <a:p>
                      <a:pPr algn="ctr"/>
                      <a:r>
                        <a:rPr lang="en-US" dirty="0"/>
                        <a:t>Fail to reject the null hypothesis.</a:t>
                      </a:r>
                    </a:p>
                  </a:txBody>
                  <a:tcPr/>
                </a:tc>
                <a:extLst>
                  <a:ext uri="{0D108BD9-81ED-4DB2-BD59-A6C34878D82A}">
                    <a16:rowId xmlns:a16="http://schemas.microsoft.com/office/drawing/2014/main" val="10002"/>
                  </a:ext>
                </a:extLst>
              </a:tr>
              <a:tr h="246326">
                <a:tc>
                  <a:txBody>
                    <a:bodyPr/>
                    <a:lstStyle/>
                    <a:p>
                      <a:pPr algn="ctr"/>
                      <a:r>
                        <a:rPr lang="en-US" dirty="0"/>
                        <a:t>Example of erroneous conclusion</a:t>
                      </a:r>
                    </a:p>
                  </a:txBody>
                  <a:tcPr/>
                </a:tc>
                <a:tc>
                  <a:txBody>
                    <a:bodyPr/>
                    <a:lstStyle/>
                    <a:p>
                      <a:pPr algn="ctr"/>
                      <a:r>
                        <a:rPr lang="en-US" sz="1800" kern="1200" dirty="0">
                          <a:solidFill>
                            <a:schemeClr val="dk1"/>
                          </a:solidFill>
                          <a:effectLst/>
                          <a:latin typeface="+mn-lt"/>
                          <a:ea typeface="+mn-ea"/>
                          <a:cs typeface="+mn-cs"/>
                        </a:rPr>
                        <a:t>Conclude that a treatment makes a difference in the outcome, but it really doesn’t.</a:t>
                      </a:r>
                      <a:endParaRPr lang="en-US" dirty="0"/>
                    </a:p>
                  </a:txBody>
                  <a:tcPr/>
                </a:tc>
                <a:tc>
                  <a:txBody>
                    <a:bodyPr/>
                    <a:lstStyle/>
                    <a:p>
                      <a:pPr algn="ctr"/>
                      <a:r>
                        <a:rPr lang="en-US" sz="1800" kern="1200" dirty="0">
                          <a:solidFill>
                            <a:schemeClr val="dk1"/>
                          </a:solidFill>
                          <a:effectLst/>
                          <a:latin typeface="+mn-lt"/>
                          <a:ea typeface="+mn-ea"/>
                          <a:cs typeface="+mn-cs"/>
                        </a:rPr>
                        <a:t>Conclude there’s no evidence a treatment makes a difference in outcome, but it really does.</a:t>
                      </a:r>
                      <a:endParaRPr lang="en-US" dirty="0"/>
                    </a:p>
                  </a:txBody>
                  <a:tcPr/>
                </a:tc>
                <a:extLst>
                  <a:ext uri="{0D108BD9-81ED-4DB2-BD59-A6C34878D82A}">
                    <a16:rowId xmlns:a16="http://schemas.microsoft.com/office/drawing/2014/main" val="10003"/>
                  </a:ext>
                </a:extLst>
              </a:tr>
              <a:tr h="0">
                <a:tc>
                  <a:txBody>
                    <a:bodyPr/>
                    <a:lstStyle/>
                    <a:p>
                      <a:pPr algn="ctr"/>
                      <a:r>
                        <a:rPr lang="en-US" dirty="0"/>
                        <a:t>Probability of this error</a:t>
                      </a:r>
                    </a:p>
                  </a:txBody>
                  <a:tcPr/>
                </a:tc>
                <a:tc>
                  <a:txBody>
                    <a:bodyPr/>
                    <a:lstStyle/>
                    <a:p>
                      <a:pPr algn="ctr"/>
                      <a:endParaRPr lang="en-US" dirty="0"/>
                    </a:p>
                  </a:txBody>
                  <a:tcPr/>
                </a:tc>
                <a:tc>
                  <a:txBody>
                    <a:bodyPr/>
                    <a:lstStyle/>
                    <a:p>
                      <a:pPr algn="ctr"/>
                      <a:endParaRPr lang="en-US" dirty="0"/>
                    </a:p>
                  </a:txBody>
                  <a:tcPr/>
                </a:tc>
                <a:extLst>
                  <a:ext uri="{0D108BD9-81ED-4DB2-BD59-A6C34878D82A}">
                    <a16:rowId xmlns:a16="http://schemas.microsoft.com/office/drawing/2014/main" val="10004"/>
                  </a:ext>
                </a:extLst>
              </a:tr>
              <a:tr h="160388">
                <a:tc>
                  <a:txBody>
                    <a:bodyPr/>
                    <a:lstStyle/>
                    <a:p>
                      <a:pPr algn="ctr"/>
                      <a:r>
                        <a:rPr lang="en-US" dirty="0"/>
                        <a:t>Need to worry about making this error</a:t>
                      </a:r>
                    </a:p>
                  </a:txBody>
                  <a:tcPr/>
                </a:tc>
                <a:tc>
                  <a:txBody>
                    <a:bodyPr/>
                    <a:lstStyle/>
                    <a:p>
                      <a:r>
                        <a:rPr lang="en-US" sz="1800" b="0" i="0" u="none" strike="noStrike" kern="1200" baseline="0" dirty="0">
                          <a:solidFill>
                            <a:schemeClr val="dk1"/>
                          </a:solidFill>
                          <a:latin typeface="+mn-lt"/>
                          <a:ea typeface="+mn-ea"/>
                          <a:cs typeface="+mn-cs"/>
                        </a:rPr>
                        <a:t>If the null hypothesis is rejected.</a:t>
                      </a:r>
                      <a:endParaRPr lang="en-US" dirty="0"/>
                    </a:p>
                  </a:txBody>
                  <a:tcPr/>
                </a:tc>
                <a:tc>
                  <a:txBody>
                    <a:bodyPr/>
                    <a:lstStyle/>
                    <a:p>
                      <a:pPr algn="ctr"/>
                      <a:r>
                        <a:rPr lang="en-US" dirty="0"/>
                        <a:t>If one fails to reject the null hypothesis</a:t>
                      </a:r>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208859188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D9C210-BA7D-4DB3-B89A-FD28EBAFC21F}"/>
              </a:ext>
            </a:extLst>
          </p:cNvPr>
          <p:cNvSpPr>
            <a:spLocks noGrp="1"/>
          </p:cNvSpPr>
          <p:nvPr>
            <p:ph type="title"/>
          </p:nvPr>
        </p:nvSpPr>
        <p:spPr>
          <a:xfrm>
            <a:off x="651510" y="324270"/>
            <a:ext cx="1440180" cy="502602"/>
          </a:xfrm>
        </p:spPr>
        <p:txBody>
          <a:bodyPr>
            <a:normAutofit fontScale="90000"/>
          </a:bodyPr>
          <a:lstStyle/>
          <a:p>
            <a:r>
              <a:rPr lang="en-US" sz="4000" dirty="0">
                <a:ea typeface="Arial" charset="0"/>
                <a:cs typeface="Arial" charset="0"/>
              </a:rPr>
              <a:t>Power</a:t>
            </a:r>
            <a:endParaRPr lang="en-US" sz="4000" dirty="0"/>
          </a:p>
        </p:txBody>
      </p:sp>
      <p:pic>
        <p:nvPicPr>
          <p:cNvPr id="4" name="Picture 3" descr="footer-rectangle-bw_Epi-Biostat.png">
            <a:extLst>
              <a:ext uri="{FF2B5EF4-FFF2-40B4-BE49-F238E27FC236}">
                <a16:creationId xmlns:a16="http://schemas.microsoft.com/office/drawing/2014/main" id="{81288353-FC84-46AD-A701-FB6916FDCE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503680"/>
            <a:ext cx="9153144" cy="1371600"/>
          </a:xfrm>
          <a:prstGeom prst="rect">
            <a:avLst/>
          </a:prstGeom>
        </p:spPr>
      </p:pic>
      <p:sp>
        <p:nvSpPr>
          <p:cNvPr id="10" name="Text Placeholder 2">
            <a:extLst>
              <a:ext uri="{FF2B5EF4-FFF2-40B4-BE49-F238E27FC236}">
                <a16:creationId xmlns:a16="http://schemas.microsoft.com/office/drawing/2014/main" id="{6A93098E-9AB2-4699-B6BC-B1DAFE9AD284}"/>
              </a:ext>
            </a:extLst>
          </p:cNvPr>
          <p:cNvSpPr>
            <a:spLocks noGrp="1"/>
          </p:cNvSpPr>
          <p:nvPr>
            <p:ph idx="1"/>
          </p:nvPr>
        </p:nvSpPr>
        <p:spPr>
          <a:xfrm>
            <a:off x="537210" y="977717"/>
            <a:ext cx="7715250" cy="4525963"/>
          </a:xfrm>
        </p:spPr>
        <p:txBody>
          <a:bodyPr>
            <a:normAutofit/>
          </a:bodyPr>
          <a:lstStyle/>
          <a:p>
            <a:pPr>
              <a:spcBef>
                <a:spcPts val="0"/>
              </a:spcBef>
            </a:pPr>
            <a:r>
              <a:rPr lang="en-US" sz="2600" dirty="0"/>
              <a:t>Power </a:t>
            </a:r>
          </a:p>
          <a:p>
            <a:pPr lvl="1">
              <a:spcBef>
                <a:spcPts val="0"/>
              </a:spcBef>
            </a:pPr>
            <a:r>
              <a:rPr lang="en-US" sz="2400" dirty="0"/>
              <a:t>Refers to the probability of rejecting the null hypothesis when the null hypothesis should be rejected. </a:t>
            </a:r>
            <a:br>
              <a:rPr lang="en-US" sz="2400" dirty="0"/>
            </a:br>
            <a:endParaRPr lang="en-US" sz="2400" dirty="0"/>
          </a:p>
          <a:p>
            <a:pPr>
              <a:spcBef>
                <a:spcPts val="0"/>
              </a:spcBef>
            </a:pPr>
            <a:r>
              <a:rPr lang="en-US" sz="2600" dirty="0"/>
              <a:t>Why does the researcher want power to be high?</a:t>
            </a:r>
          </a:p>
          <a:p>
            <a:pPr lvl="1">
              <a:spcBef>
                <a:spcPts val="0"/>
              </a:spcBef>
            </a:pPr>
            <a:r>
              <a:rPr lang="en-US" sz="2400" dirty="0"/>
              <a:t>Because the goal of most studies is to reject the null hypothesis and be forced to accept the alternative hypothesis (which is what the researcher really believes is true), the researcher wants power to be as high as possible.</a:t>
            </a:r>
          </a:p>
        </p:txBody>
      </p:sp>
    </p:spTree>
    <p:extLst>
      <p:ext uri="{BB962C8B-B14F-4D97-AF65-F5344CB8AC3E}">
        <p14:creationId xmlns:p14="http://schemas.microsoft.com/office/powerpoint/2010/main" val="139562784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D9C210-BA7D-4DB3-B89A-FD28EBAFC21F}"/>
              </a:ext>
            </a:extLst>
          </p:cNvPr>
          <p:cNvSpPr>
            <a:spLocks noGrp="1"/>
          </p:cNvSpPr>
          <p:nvPr>
            <p:ph type="title"/>
          </p:nvPr>
        </p:nvSpPr>
        <p:spPr>
          <a:xfrm>
            <a:off x="651510" y="324270"/>
            <a:ext cx="1440180" cy="502602"/>
          </a:xfrm>
        </p:spPr>
        <p:txBody>
          <a:bodyPr>
            <a:normAutofit fontScale="90000"/>
          </a:bodyPr>
          <a:lstStyle/>
          <a:p>
            <a:r>
              <a:rPr lang="en-US" sz="4000" dirty="0">
                <a:ea typeface="Arial" charset="0"/>
                <a:cs typeface="Arial" charset="0"/>
              </a:rPr>
              <a:t>Power</a:t>
            </a:r>
            <a:endParaRPr lang="en-US" sz="4000" dirty="0"/>
          </a:p>
        </p:txBody>
      </p:sp>
      <p:pic>
        <p:nvPicPr>
          <p:cNvPr id="4" name="Picture 3" descr="footer-rectangle-bw_Epi-Biostat.png">
            <a:extLst>
              <a:ext uri="{FF2B5EF4-FFF2-40B4-BE49-F238E27FC236}">
                <a16:creationId xmlns:a16="http://schemas.microsoft.com/office/drawing/2014/main" id="{81288353-FC84-46AD-A701-FB6916FDCE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503680"/>
            <a:ext cx="9153144" cy="1371600"/>
          </a:xfrm>
          <a:prstGeom prst="rect">
            <a:avLst/>
          </a:prstGeom>
        </p:spPr>
      </p:pic>
      <p:sp>
        <p:nvSpPr>
          <p:cNvPr id="7" name="Text Placeholder 2">
            <a:extLst>
              <a:ext uri="{FF2B5EF4-FFF2-40B4-BE49-F238E27FC236}">
                <a16:creationId xmlns:a16="http://schemas.microsoft.com/office/drawing/2014/main" id="{C0218AE0-E9E7-4AEC-B119-1158429749D5}"/>
              </a:ext>
            </a:extLst>
          </p:cNvPr>
          <p:cNvSpPr>
            <a:spLocks noGrp="1"/>
          </p:cNvSpPr>
          <p:nvPr>
            <p:ph idx="1"/>
          </p:nvPr>
        </p:nvSpPr>
        <p:spPr>
          <a:xfrm>
            <a:off x="249129" y="1018223"/>
            <a:ext cx="4876800" cy="4525963"/>
          </a:xfrm>
        </p:spPr>
        <p:txBody>
          <a:bodyPr>
            <a:normAutofit fontScale="55000" lnSpcReduction="20000"/>
          </a:bodyPr>
          <a:lstStyle/>
          <a:p>
            <a:pPr>
              <a:lnSpc>
                <a:spcPct val="120000"/>
              </a:lnSpc>
              <a:spcBef>
                <a:spcPts val="0"/>
              </a:spcBef>
            </a:pPr>
            <a:r>
              <a:rPr lang="en-US" dirty="0"/>
              <a:t>Shaded area on top panel (A) is the rare zone; if a result falls there null hypothesis will be rejected.</a:t>
            </a:r>
            <a:br>
              <a:rPr lang="en-US" dirty="0"/>
            </a:br>
            <a:endParaRPr lang="en-US" dirty="0"/>
          </a:p>
          <a:p>
            <a:pPr>
              <a:lnSpc>
                <a:spcPct val="120000"/>
              </a:lnSpc>
              <a:spcBef>
                <a:spcPts val="0"/>
              </a:spcBef>
            </a:pPr>
            <a:r>
              <a:rPr lang="en-US" dirty="0"/>
              <a:t>Area hatched /// on middle panel (B) represents beta, probability of Type II error.</a:t>
            </a:r>
            <a:br>
              <a:rPr lang="en-US" dirty="0"/>
            </a:br>
            <a:endParaRPr lang="en-US" dirty="0"/>
          </a:p>
          <a:p>
            <a:pPr>
              <a:lnSpc>
                <a:spcPct val="120000"/>
              </a:lnSpc>
              <a:spcBef>
                <a:spcPts val="0"/>
              </a:spcBef>
            </a:pPr>
            <a:r>
              <a:rPr lang="en-US" dirty="0"/>
              <a:t>Area shaded \\\ on bottom panel (C) represents power, likelihood if </a:t>
            </a:r>
            <a:r>
              <a:rPr lang="el-GR" dirty="0"/>
              <a:t>μ</a:t>
            </a:r>
            <a:r>
              <a:rPr lang="en-US" dirty="0"/>
              <a:t> = 127, that the null hypothesis, which claims it is 124, will be rejected. </a:t>
            </a:r>
            <a:br>
              <a:rPr lang="en-US" dirty="0"/>
            </a:br>
            <a:endParaRPr lang="en-US" dirty="0"/>
          </a:p>
          <a:p>
            <a:pPr>
              <a:lnSpc>
                <a:spcPct val="120000"/>
              </a:lnSpc>
              <a:spcBef>
                <a:spcPts val="0"/>
              </a:spcBef>
            </a:pPr>
            <a:r>
              <a:rPr lang="en-US" dirty="0"/>
              <a:t>Areas shaded /// and \\\ incorporate the whole distribution; probability of beta plus probability of power equals 1.</a:t>
            </a:r>
          </a:p>
          <a:p>
            <a:pPr>
              <a:lnSpc>
                <a:spcPct val="120000"/>
              </a:lnSpc>
              <a:spcBef>
                <a:spcPts val="0"/>
              </a:spcBef>
            </a:pPr>
            <a:endParaRPr lang="en-US" dirty="0"/>
          </a:p>
        </p:txBody>
      </p:sp>
      <p:sp>
        <p:nvSpPr>
          <p:cNvPr id="8" name="TextBox 7">
            <a:extLst>
              <a:ext uri="{FF2B5EF4-FFF2-40B4-BE49-F238E27FC236}">
                <a16:creationId xmlns:a16="http://schemas.microsoft.com/office/drawing/2014/main" id="{AA7A54EF-761F-4F3A-ABFB-3E67BB4AEAF6}"/>
              </a:ext>
            </a:extLst>
          </p:cNvPr>
          <p:cNvSpPr txBox="1"/>
          <p:nvPr/>
        </p:nvSpPr>
        <p:spPr>
          <a:xfrm>
            <a:off x="5263089" y="5094712"/>
            <a:ext cx="3482643" cy="307777"/>
          </a:xfrm>
          <a:prstGeom prst="rect">
            <a:avLst/>
          </a:prstGeom>
          <a:noFill/>
        </p:spPr>
        <p:txBody>
          <a:bodyPr wrap="square" rtlCol="0">
            <a:spAutoFit/>
          </a:bodyPr>
          <a:lstStyle/>
          <a:p>
            <a:r>
              <a:rPr lang="en-US" sz="1400" dirty="0">
                <a:solidFill>
                  <a:srgbClr val="000000"/>
                </a:solidFill>
              </a:rPr>
              <a:t>Relationship Between Beta and Power </a:t>
            </a:r>
          </a:p>
        </p:txBody>
      </p:sp>
      <p:pic>
        <p:nvPicPr>
          <p:cNvPr id="13" name="Picture 12" descr="A close up of a map&#10;&#10;Description automatically generated">
            <a:extLst>
              <a:ext uri="{FF2B5EF4-FFF2-40B4-BE49-F238E27FC236}">
                <a16:creationId xmlns:a16="http://schemas.microsoft.com/office/drawing/2014/main" id="{8AB74F19-93FA-4160-BACC-CA078EF801B1}"/>
              </a:ext>
            </a:extLst>
          </p:cNvPr>
          <p:cNvPicPr>
            <a:picLocks noChangeAspect="1"/>
          </p:cNvPicPr>
          <p:nvPr/>
        </p:nvPicPr>
        <p:blipFill>
          <a:blip r:embed="rId4"/>
          <a:stretch>
            <a:fillRect/>
          </a:stretch>
        </p:blipFill>
        <p:spPr>
          <a:xfrm>
            <a:off x="5263088" y="411480"/>
            <a:ext cx="3299077" cy="4683232"/>
          </a:xfrm>
          <a:prstGeom prst="rect">
            <a:avLst/>
          </a:prstGeom>
        </p:spPr>
      </p:pic>
    </p:spTree>
    <p:extLst>
      <p:ext uri="{BB962C8B-B14F-4D97-AF65-F5344CB8AC3E}">
        <p14:creationId xmlns:p14="http://schemas.microsoft.com/office/powerpoint/2010/main" val="17114863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footer-rectangle-bw_Epi-Biostat.png">
            <a:extLst>
              <a:ext uri="{FF2B5EF4-FFF2-40B4-BE49-F238E27FC236}">
                <a16:creationId xmlns:a16="http://schemas.microsoft.com/office/drawing/2014/main" id="{81288353-FC84-46AD-A701-FB6916FDCE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503680"/>
            <a:ext cx="9153144" cy="1371600"/>
          </a:xfrm>
          <a:prstGeom prst="rect">
            <a:avLst/>
          </a:prstGeom>
        </p:spPr>
      </p:pic>
      <p:sp>
        <p:nvSpPr>
          <p:cNvPr id="16" name="Title 1">
            <a:extLst>
              <a:ext uri="{FF2B5EF4-FFF2-40B4-BE49-F238E27FC236}">
                <a16:creationId xmlns:a16="http://schemas.microsoft.com/office/drawing/2014/main" id="{70589BF1-8997-4E33-B650-02E534DB014B}"/>
              </a:ext>
            </a:extLst>
          </p:cNvPr>
          <p:cNvSpPr>
            <a:spLocks noGrp="1"/>
          </p:cNvSpPr>
          <p:nvPr>
            <p:ph type="title"/>
          </p:nvPr>
        </p:nvSpPr>
        <p:spPr>
          <a:xfrm>
            <a:off x="456199" y="312286"/>
            <a:ext cx="7681122" cy="502602"/>
          </a:xfrm>
        </p:spPr>
        <p:txBody>
          <a:bodyPr>
            <a:normAutofit fontScale="90000"/>
          </a:bodyPr>
          <a:lstStyle/>
          <a:p>
            <a:r>
              <a:rPr lang="en-US" sz="4000" dirty="0"/>
              <a:t>Significance Tests for a Population Mean</a:t>
            </a:r>
          </a:p>
        </p:txBody>
      </p:sp>
      <p:pic>
        <p:nvPicPr>
          <p:cNvPr id="7"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30785" y="871538"/>
            <a:ext cx="4702903" cy="4609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9830567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footer-rectangle-bw_Epi-Biostat.png">
            <a:extLst>
              <a:ext uri="{FF2B5EF4-FFF2-40B4-BE49-F238E27FC236}">
                <a16:creationId xmlns:a16="http://schemas.microsoft.com/office/drawing/2014/main" id="{81288353-FC84-46AD-A701-FB6916FDCE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503680"/>
            <a:ext cx="9153144" cy="1371600"/>
          </a:xfrm>
          <a:prstGeom prst="rect">
            <a:avLst/>
          </a:prstGeom>
        </p:spPr>
      </p:pic>
      <p:sp>
        <p:nvSpPr>
          <p:cNvPr id="16" name="Title 1">
            <a:extLst>
              <a:ext uri="{FF2B5EF4-FFF2-40B4-BE49-F238E27FC236}">
                <a16:creationId xmlns:a16="http://schemas.microsoft.com/office/drawing/2014/main" id="{70589BF1-8997-4E33-B650-02E534DB014B}"/>
              </a:ext>
            </a:extLst>
          </p:cNvPr>
          <p:cNvSpPr>
            <a:spLocks noGrp="1"/>
          </p:cNvSpPr>
          <p:nvPr>
            <p:ph type="title"/>
          </p:nvPr>
        </p:nvSpPr>
        <p:spPr>
          <a:xfrm>
            <a:off x="456200" y="312286"/>
            <a:ext cx="1934662" cy="502602"/>
          </a:xfrm>
        </p:spPr>
        <p:txBody>
          <a:bodyPr>
            <a:normAutofit fontScale="90000"/>
          </a:bodyPr>
          <a:lstStyle/>
          <a:p>
            <a:r>
              <a:rPr lang="en-US" sz="4000" dirty="0"/>
              <a:t>Example</a:t>
            </a:r>
          </a:p>
        </p:txBody>
      </p:sp>
      <p:sp>
        <p:nvSpPr>
          <p:cNvPr id="25" name="Rectangle 1"/>
          <p:cNvSpPr>
            <a:spLocks noChangeArrowheads="1"/>
          </p:cNvSpPr>
          <p:nvPr/>
        </p:nvSpPr>
        <p:spPr bwMode="auto">
          <a:xfrm>
            <a:off x="587230" y="1006236"/>
            <a:ext cx="5645790" cy="26930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38138" indent="-338138">
              <a:spcBef>
                <a:spcPts val="1800"/>
              </a:spcBef>
              <a:buClr>
                <a:schemeClr val="accent1"/>
              </a:buClr>
              <a:buSzPct val="100000"/>
              <a:buFont typeface="Wingdings 2" panose="05020102010507070707" pitchFamily="18" charset="2"/>
              <a:buChar char="¡"/>
              <a:defRPr sz="2000">
                <a:solidFill>
                  <a:schemeClr val="tx2"/>
                </a:solidFill>
                <a:latin typeface="Arial" panose="020B0604020202020204" pitchFamily="34" charset="0"/>
                <a:ea typeface="ＭＳ Ｐゴシック" panose="020B0600070205080204" pitchFamily="34" charset="-128"/>
              </a:defRPr>
            </a:lvl1pPr>
            <a:lvl2pPr marL="742950" indent="-285750">
              <a:spcBef>
                <a:spcPts val="600"/>
              </a:spcBef>
              <a:buClr>
                <a:srgbClr val="031B3C"/>
              </a:buClr>
              <a:buSzPct val="100000"/>
              <a:buFont typeface="Wingdings 2" panose="05020102010507070707" pitchFamily="18" charset="2"/>
              <a:buChar char="¡"/>
              <a:defRPr>
                <a:solidFill>
                  <a:schemeClr val="tx2"/>
                </a:solidFill>
                <a:latin typeface="Arial" panose="020B0604020202020204" pitchFamily="34" charset="0"/>
                <a:ea typeface="ＭＳ Ｐゴシック" panose="020B0600070205080204" pitchFamily="34" charset="-128"/>
              </a:defRPr>
            </a:lvl2pPr>
            <a:lvl3pPr marL="1143000" indent="-228600">
              <a:spcBef>
                <a:spcPts val="600"/>
              </a:spcBef>
              <a:buClr>
                <a:schemeClr val="accent1"/>
              </a:buClr>
              <a:buSzPct val="100000"/>
              <a:buFont typeface="Wingdings 2" panose="05020102010507070707" pitchFamily="18" charset="2"/>
              <a:buChar char="¡"/>
              <a:defRPr>
                <a:solidFill>
                  <a:schemeClr val="tx2"/>
                </a:solidFill>
                <a:latin typeface="Arial" panose="020B0604020202020204" pitchFamily="34" charset="0"/>
                <a:ea typeface="ＭＳ Ｐゴシック" panose="020B0600070205080204" pitchFamily="34" charset="-128"/>
              </a:defRPr>
            </a:lvl3pPr>
            <a:lvl4pPr marL="1600200" indent="-228600">
              <a:spcBef>
                <a:spcPts val="600"/>
              </a:spcBef>
              <a:buClr>
                <a:srgbClr val="031B3C"/>
              </a:buClr>
              <a:buSzPct val="100000"/>
              <a:buFont typeface="Wingdings 2" panose="05020102010507070707" pitchFamily="18" charset="2"/>
              <a:buChar char="¡"/>
              <a:defRPr>
                <a:solidFill>
                  <a:schemeClr val="tx2"/>
                </a:solidFill>
                <a:latin typeface="Arial" panose="020B0604020202020204" pitchFamily="34" charset="0"/>
                <a:ea typeface="ＭＳ Ｐゴシック" panose="020B0600070205080204" pitchFamily="34" charset="-128"/>
              </a:defRPr>
            </a:lvl4pPr>
            <a:lvl5pPr marL="2057400" indent="-228600">
              <a:spcBef>
                <a:spcPts val="600"/>
              </a:spcBef>
              <a:buClr>
                <a:schemeClr val="accent1"/>
              </a:buClr>
              <a:buSzPct val="100000"/>
              <a:buFont typeface="Wingdings 2" panose="05020102010507070707" pitchFamily="18" charset="2"/>
              <a:buChar char="¡"/>
              <a:defRPr>
                <a:solidFill>
                  <a:schemeClr val="tx2"/>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600"/>
              </a:spcBef>
              <a:spcAft>
                <a:spcPct val="0"/>
              </a:spcAft>
              <a:buClr>
                <a:schemeClr val="accent1"/>
              </a:buClr>
              <a:buSzPct val="100000"/>
              <a:buFont typeface="Wingdings 2" panose="05020102010507070707" pitchFamily="18" charset="2"/>
              <a:buChar char="¡"/>
              <a:defRPr>
                <a:solidFill>
                  <a:schemeClr val="tx2"/>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600"/>
              </a:spcBef>
              <a:spcAft>
                <a:spcPct val="0"/>
              </a:spcAft>
              <a:buClr>
                <a:schemeClr val="accent1"/>
              </a:buClr>
              <a:buSzPct val="100000"/>
              <a:buFont typeface="Wingdings 2" panose="05020102010507070707" pitchFamily="18" charset="2"/>
              <a:buChar char="¡"/>
              <a:defRPr>
                <a:solidFill>
                  <a:schemeClr val="tx2"/>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600"/>
              </a:spcBef>
              <a:spcAft>
                <a:spcPct val="0"/>
              </a:spcAft>
              <a:buClr>
                <a:schemeClr val="accent1"/>
              </a:buClr>
              <a:buSzPct val="100000"/>
              <a:buFont typeface="Wingdings 2" panose="05020102010507070707" pitchFamily="18" charset="2"/>
              <a:buChar char="¡"/>
              <a:defRPr>
                <a:solidFill>
                  <a:schemeClr val="tx2"/>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600"/>
              </a:spcBef>
              <a:spcAft>
                <a:spcPct val="0"/>
              </a:spcAft>
              <a:buClr>
                <a:schemeClr val="accent1"/>
              </a:buClr>
              <a:buSzPct val="100000"/>
              <a:buFont typeface="Wingdings 2" panose="05020102010507070707" pitchFamily="18" charset="2"/>
              <a:buChar char="¡"/>
              <a:defRPr>
                <a:solidFill>
                  <a:schemeClr val="tx2"/>
                </a:solidFill>
                <a:latin typeface="Arial" panose="020B0604020202020204" pitchFamily="34" charset="0"/>
                <a:ea typeface="ＭＳ Ｐゴシック" panose="020B0600070205080204" pitchFamily="34" charset="-128"/>
              </a:defRPr>
            </a:lvl9pPr>
          </a:lstStyle>
          <a:p>
            <a:pPr marL="0" eaLnBrk="1" hangingPunct="1">
              <a:spcBef>
                <a:spcPts val="0"/>
              </a:spcBef>
              <a:buClr>
                <a:schemeClr val="tx2"/>
              </a:buClr>
              <a:buSzPct val="75000"/>
              <a:buFont typeface="Monotype Sorts" panose="05010101010101010101" pitchFamily="2" charset="2"/>
              <a:buNone/>
            </a:pPr>
            <a:r>
              <a:rPr lang="en-US" altLang="en-US" sz="1600" dirty="0">
                <a:solidFill>
                  <a:schemeClr val="tx1"/>
                </a:solidFill>
                <a:latin typeface="+mn-lt"/>
              </a:rPr>
              <a:t>The national Center for Health Statistics (NCHS) published a report in 2018 entitled “Health, United States,” and it contains extensive information on major treads in the health of Americans. The NSCH reported that the mean total cholesterol level in 2016 for all adults were 191.</a:t>
            </a:r>
          </a:p>
          <a:p>
            <a:pPr marL="0" eaLnBrk="1" hangingPunct="1">
              <a:spcBef>
                <a:spcPts val="0"/>
              </a:spcBef>
              <a:buClr>
                <a:schemeClr val="tx2"/>
              </a:buClr>
              <a:buSzPct val="75000"/>
              <a:buFont typeface="Monotype Sorts" panose="05010101010101010101" pitchFamily="2" charset="2"/>
              <a:buNone/>
            </a:pPr>
            <a:endParaRPr lang="en-US" altLang="en-US" sz="900" dirty="0">
              <a:solidFill>
                <a:schemeClr val="tx1"/>
              </a:solidFill>
              <a:latin typeface="+mn-lt"/>
            </a:endParaRPr>
          </a:p>
          <a:p>
            <a:pPr marL="0">
              <a:spcBef>
                <a:spcPts val="0"/>
              </a:spcBef>
              <a:buClr>
                <a:schemeClr val="tx2"/>
              </a:buClr>
              <a:buSzPct val="75000"/>
              <a:buNone/>
            </a:pPr>
            <a:r>
              <a:rPr lang="en-US" altLang="en-US" sz="1600" dirty="0">
                <a:solidFill>
                  <a:schemeClr val="tx1"/>
                </a:solidFill>
                <a:latin typeface="+mn-lt"/>
              </a:rPr>
              <a:t>In 2016, a total of n = 1870 participants attended in the Framingham Heart Study, a long-term, ongoing cardiovascular cohort study of residents of the city of Framingham, Massachusetts. Descriptive statistics showed on total cholesterol levels in these participants are    = 192.1. </a:t>
            </a: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95622" y="1160657"/>
            <a:ext cx="1892989" cy="2457974"/>
          </a:xfrm>
          <a:prstGeom prst="rect">
            <a:avLst/>
          </a:prstGeom>
        </p:spPr>
      </p:pic>
      <p:pic>
        <p:nvPicPr>
          <p:cNvPr id="5" name="Picture 4"/>
          <p:cNvPicPr>
            <a:picLocks noChangeAspect="1"/>
          </p:cNvPicPr>
          <p:nvPr>
            <p:custDataLst>
              <p:tags r:id="rId1"/>
            </p:custDataLst>
          </p:nvPr>
        </p:nvPicPr>
        <p:blipFill>
          <a:blip r:embed="rId5">
            <a:extLst>
              <a:ext uri="{28A0092B-C50C-407E-A947-70E740481C1C}">
                <a14:useLocalDpi xmlns:a14="http://schemas.microsoft.com/office/drawing/2010/main" val="0"/>
              </a:ext>
            </a:extLst>
          </a:blip>
          <a:stretch>
            <a:fillRect/>
          </a:stretch>
        </p:blipFill>
        <p:spPr>
          <a:xfrm>
            <a:off x="3198597" y="3442462"/>
            <a:ext cx="102667" cy="128016"/>
          </a:xfrm>
          <a:prstGeom prst="rect">
            <a:avLst/>
          </a:prstGeom>
        </p:spPr>
      </p:pic>
      <p:sp>
        <p:nvSpPr>
          <p:cNvPr id="6" name="Rectangle 5"/>
          <p:cNvSpPr/>
          <p:nvPr/>
        </p:nvSpPr>
        <p:spPr>
          <a:xfrm>
            <a:off x="570451" y="3699281"/>
            <a:ext cx="8285134" cy="338554"/>
          </a:xfrm>
          <a:prstGeom prst="rect">
            <a:avLst/>
          </a:prstGeom>
        </p:spPr>
        <p:txBody>
          <a:bodyPr wrap="square">
            <a:spAutoFit/>
          </a:bodyPr>
          <a:lstStyle/>
          <a:p>
            <a:pPr>
              <a:buClr>
                <a:schemeClr val="tx2"/>
              </a:buClr>
              <a:buSzPct val="75000"/>
            </a:pPr>
            <a:r>
              <a:rPr lang="en-US" altLang="en-US" sz="1600" dirty="0"/>
              <a:t>Suppose the total cholesterol levels follow a Normal distribution with standard deviation </a:t>
            </a:r>
            <a:r>
              <a:rPr lang="el-GR" altLang="en-US" sz="1600" i="1" dirty="0"/>
              <a:t>σ</a:t>
            </a:r>
            <a:r>
              <a:rPr lang="en-US" altLang="en-US" sz="1600" dirty="0"/>
              <a:t> = 39.6.</a:t>
            </a:r>
          </a:p>
        </p:txBody>
      </p:sp>
      <p:sp>
        <p:nvSpPr>
          <p:cNvPr id="26" name="Rectangle 25"/>
          <p:cNvSpPr/>
          <p:nvPr/>
        </p:nvSpPr>
        <p:spPr>
          <a:xfrm>
            <a:off x="570451" y="4093649"/>
            <a:ext cx="8285134" cy="584775"/>
          </a:xfrm>
          <a:prstGeom prst="rect">
            <a:avLst/>
          </a:prstGeom>
        </p:spPr>
        <p:txBody>
          <a:bodyPr wrap="square">
            <a:spAutoFit/>
          </a:bodyPr>
          <a:lstStyle/>
          <a:p>
            <a:pPr>
              <a:buClr>
                <a:schemeClr val="tx2"/>
              </a:buClr>
              <a:buSzPct val="75000"/>
            </a:pPr>
            <a:r>
              <a:rPr lang="en-US" altLang="en-US" sz="1600" b="1" dirty="0"/>
              <a:t>Question: Is there a statistical evidence of a difference in mean cholesterol levels in the Framingham participants as compared to the national mean?</a:t>
            </a:r>
          </a:p>
        </p:txBody>
      </p:sp>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96132" y="336599"/>
            <a:ext cx="4059453" cy="755749"/>
          </a:xfrm>
          <a:prstGeom prst="rect">
            <a:avLst/>
          </a:prstGeom>
        </p:spPr>
      </p:pic>
    </p:spTree>
    <p:extLst>
      <p:ext uri="{BB962C8B-B14F-4D97-AF65-F5344CB8AC3E}">
        <p14:creationId xmlns:p14="http://schemas.microsoft.com/office/powerpoint/2010/main" val="299136765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footer-rectangle-bw_Epi-Biostat.png">
            <a:extLst>
              <a:ext uri="{FF2B5EF4-FFF2-40B4-BE49-F238E27FC236}">
                <a16:creationId xmlns:a16="http://schemas.microsoft.com/office/drawing/2014/main" id="{81288353-FC84-46AD-A701-FB6916FDCE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503680"/>
            <a:ext cx="9153144" cy="1371600"/>
          </a:xfrm>
          <a:prstGeom prst="rect">
            <a:avLst/>
          </a:prstGeom>
        </p:spPr>
      </p:pic>
      <p:sp>
        <p:nvSpPr>
          <p:cNvPr id="16" name="Title 1">
            <a:extLst>
              <a:ext uri="{FF2B5EF4-FFF2-40B4-BE49-F238E27FC236}">
                <a16:creationId xmlns:a16="http://schemas.microsoft.com/office/drawing/2014/main" id="{70589BF1-8997-4E33-B650-02E534DB014B}"/>
              </a:ext>
            </a:extLst>
          </p:cNvPr>
          <p:cNvSpPr>
            <a:spLocks noGrp="1"/>
          </p:cNvSpPr>
          <p:nvPr>
            <p:ph type="title"/>
          </p:nvPr>
        </p:nvSpPr>
        <p:spPr>
          <a:xfrm>
            <a:off x="456200" y="312286"/>
            <a:ext cx="1934662" cy="502602"/>
          </a:xfrm>
        </p:spPr>
        <p:txBody>
          <a:bodyPr>
            <a:normAutofit fontScale="90000"/>
          </a:bodyPr>
          <a:lstStyle/>
          <a:p>
            <a:r>
              <a:rPr lang="en-US" sz="4000" dirty="0"/>
              <a:t>Example</a:t>
            </a:r>
          </a:p>
        </p:txBody>
      </p:sp>
      <p:sp>
        <p:nvSpPr>
          <p:cNvPr id="26" name="Rectangle 25"/>
          <p:cNvSpPr/>
          <p:nvPr/>
        </p:nvSpPr>
        <p:spPr>
          <a:xfrm>
            <a:off x="570451" y="922610"/>
            <a:ext cx="5075340" cy="369332"/>
          </a:xfrm>
          <a:prstGeom prst="rect">
            <a:avLst/>
          </a:prstGeom>
        </p:spPr>
        <p:txBody>
          <a:bodyPr wrap="square">
            <a:spAutoFit/>
          </a:bodyPr>
          <a:lstStyle/>
          <a:p>
            <a:pPr>
              <a:buClr>
                <a:schemeClr val="tx2"/>
              </a:buClr>
              <a:buSzPct val="75000"/>
            </a:pPr>
            <a:r>
              <a:rPr lang="en-US" altLang="en-US" b="1" dirty="0"/>
              <a:t>Step 1: State the null and alternative hypotheses.</a:t>
            </a:r>
          </a:p>
        </p:txBody>
      </p:sp>
      <p:sp>
        <p:nvSpPr>
          <p:cNvPr id="3" name="Rectangle 2"/>
          <p:cNvSpPr/>
          <p:nvPr/>
        </p:nvSpPr>
        <p:spPr>
          <a:xfrm>
            <a:off x="570450" y="1261164"/>
            <a:ext cx="6870585" cy="338554"/>
          </a:xfrm>
          <a:prstGeom prst="rect">
            <a:avLst/>
          </a:prstGeom>
        </p:spPr>
        <p:txBody>
          <a:bodyPr wrap="square">
            <a:spAutoFit/>
          </a:bodyPr>
          <a:lstStyle/>
          <a:p>
            <a:pPr>
              <a:defRPr/>
            </a:pPr>
            <a:r>
              <a:rPr lang="en-US" sz="1600" dirty="0">
                <a:solidFill>
                  <a:srgbClr val="000000"/>
                </a:solidFill>
                <a:cs typeface="Arial" pitchFamily="34" charset="0"/>
              </a:rPr>
              <a:t>The parameter of interest is the mean total cholesterol level </a:t>
            </a:r>
            <a:r>
              <a:rPr lang="en-US" sz="1600" i="1" dirty="0">
                <a:solidFill>
                  <a:srgbClr val="000000"/>
                </a:solidFill>
                <a:cs typeface="Arial" pitchFamily="34" charset="0"/>
              </a:rPr>
              <a:t>µ </a:t>
            </a:r>
            <a:r>
              <a:rPr lang="en-US" sz="1600" dirty="0">
                <a:solidFill>
                  <a:srgbClr val="000000"/>
                </a:solidFill>
                <a:cs typeface="Arial" pitchFamily="34" charset="0"/>
              </a:rPr>
              <a:t>in the population.</a:t>
            </a:r>
          </a:p>
        </p:txBody>
      </p:sp>
      <p:sp>
        <p:nvSpPr>
          <p:cNvPr id="7" name="Rectangle 6"/>
          <p:cNvSpPr/>
          <p:nvPr/>
        </p:nvSpPr>
        <p:spPr>
          <a:xfrm>
            <a:off x="570450" y="1561624"/>
            <a:ext cx="8204434" cy="1569660"/>
          </a:xfrm>
          <a:prstGeom prst="rect">
            <a:avLst/>
          </a:prstGeom>
        </p:spPr>
        <p:txBody>
          <a:bodyPr wrap="square">
            <a:spAutoFit/>
          </a:bodyPr>
          <a:lstStyle/>
          <a:p>
            <a:pPr>
              <a:defRPr/>
            </a:pPr>
            <a:r>
              <a:rPr lang="en-US" sz="1600" dirty="0">
                <a:solidFill>
                  <a:srgbClr val="000000"/>
                </a:solidFill>
                <a:cs typeface="Arial" pitchFamily="34" charset="0"/>
              </a:rPr>
              <a:t>Because the research question asked whether the sample mean of 192.1 in the Framingham sample is statistically significantly different from population mean of 191, the alternative hypothesis is two-sided; that is, either </a:t>
            </a:r>
            <a:r>
              <a:rPr lang="en-US" sz="1600" i="1" dirty="0">
                <a:solidFill>
                  <a:srgbClr val="000000"/>
                </a:solidFill>
                <a:cs typeface="Arial" pitchFamily="34" charset="0"/>
              </a:rPr>
              <a:t>µ </a:t>
            </a:r>
            <a:r>
              <a:rPr lang="en-US" sz="1600" dirty="0">
                <a:solidFill>
                  <a:srgbClr val="000000"/>
                </a:solidFill>
                <a:cs typeface="Arial" pitchFamily="34" charset="0"/>
              </a:rPr>
              <a:t>&lt; 191 or </a:t>
            </a:r>
            <a:r>
              <a:rPr lang="en-US" sz="1600" i="1" dirty="0">
                <a:solidFill>
                  <a:srgbClr val="000000"/>
                </a:solidFill>
                <a:cs typeface="Arial" pitchFamily="34" charset="0"/>
              </a:rPr>
              <a:t>µ </a:t>
            </a:r>
            <a:r>
              <a:rPr lang="en-US" sz="1600" dirty="0">
                <a:solidFill>
                  <a:srgbClr val="000000"/>
                </a:solidFill>
                <a:cs typeface="Arial" pitchFamily="34" charset="0"/>
              </a:rPr>
              <a:t>&gt; 191. For simplicity, we write this as </a:t>
            </a:r>
            <a:r>
              <a:rPr lang="en-US" sz="1600" i="1" dirty="0">
                <a:solidFill>
                  <a:srgbClr val="000000"/>
                </a:solidFill>
                <a:cs typeface="Arial" pitchFamily="34" charset="0"/>
              </a:rPr>
              <a:t>µ </a:t>
            </a:r>
            <a:r>
              <a:rPr lang="en-US" sz="1600" dirty="0">
                <a:solidFill>
                  <a:srgbClr val="000000"/>
                </a:solidFill>
                <a:cs typeface="Arial" pitchFamily="34" charset="0"/>
              </a:rPr>
              <a:t>≠ 191.  That is:</a:t>
            </a:r>
          </a:p>
          <a:p>
            <a:pPr algn="ctr">
              <a:defRPr/>
            </a:pPr>
            <a:r>
              <a:rPr lang="en-US" sz="1600" i="1" dirty="0">
                <a:solidFill>
                  <a:srgbClr val="000000"/>
                </a:solidFill>
                <a:cs typeface="Arial" pitchFamily="34" charset="0"/>
              </a:rPr>
              <a:t>H</a:t>
            </a:r>
            <a:r>
              <a:rPr lang="en-US" sz="1600" baseline="-25000" dirty="0">
                <a:solidFill>
                  <a:srgbClr val="000000"/>
                </a:solidFill>
                <a:cs typeface="Arial" pitchFamily="34" charset="0"/>
              </a:rPr>
              <a:t>0</a:t>
            </a:r>
            <a:r>
              <a:rPr lang="en-US" sz="1600" dirty="0">
                <a:solidFill>
                  <a:srgbClr val="000000"/>
                </a:solidFill>
                <a:cs typeface="Arial" pitchFamily="34" charset="0"/>
              </a:rPr>
              <a:t>: </a:t>
            </a:r>
            <a:r>
              <a:rPr lang="en-US" sz="1600" i="1" dirty="0">
                <a:solidFill>
                  <a:srgbClr val="000000"/>
                </a:solidFill>
                <a:cs typeface="Arial" pitchFamily="34" charset="0"/>
              </a:rPr>
              <a:t>µ</a:t>
            </a:r>
            <a:r>
              <a:rPr lang="en-US" sz="1600" dirty="0">
                <a:solidFill>
                  <a:srgbClr val="000000"/>
                </a:solidFill>
                <a:cs typeface="Arial" pitchFamily="34" charset="0"/>
              </a:rPr>
              <a:t> = 191</a:t>
            </a:r>
          </a:p>
          <a:p>
            <a:pPr algn="ctr">
              <a:defRPr/>
            </a:pPr>
            <a:r>
              <a:rPr lang="en-US" sz="1600" i="1" dirty="0">
                <a:solidFill>
                  <a:srgbClr val="000000"/>
                </a:solidFill>
                <a:cs typeface="Arial" pitchFamily="34" charset="0"/>
              </a:rPr>
              <a:t>H</a:t>
            </a:r>
            <a:r>
              <a:rPr lang="en-US" sz="1600" baseline="-25000" dirty="0">
                <a:solidFill>
                  <a:srgbClr val="000000"/>
                </a:solidFill>
                <a:cs typeface="Arial" pitchFamily="34" charset="0"/>
              </a:rPr>
              <a:t>a</a:t>
            </a:r>
            <a:r>
              <a:rPr lang="en-US" sz="1600" dirty="0">
                <a:solidFill>
                  <a:srgbClr val="000000"/>
                </a:solidFill>
                <a:cs typeface="Arial" pitchFamily="34" charset="0"/>
              </a:rPr>
              <a:t>: </a:t>
            </a:r>
            <a:r>
              <a:rPr lang="en-US" sz="1600" i="1" dirty="0">
                <a:solidFill>
                  <a:srgbClr val="000000"/>
                </a:solidFill>
                <a:cs typeface="Arial" pitchFamily="34" charset="0"/>
              </a:rPr>
              <a:t>µ</a:t>
            </a:r>
            <a:r>
              <a:rPr lang="en-US" sz="1600" dirty="0">
                <a:solidFill>
                  <a:srgbClr val="000000"/>
                </a:solidFill>
                <a:cs typeface="Arial" pitchFamily="34" charset="0"/>
              </a:rPr>
              <a:t> ≠ 191</a:t>
            </a:r>
          </a:p>
        </p:txBody>
      </p:sp>
      <p:sp>
        <p:nvSpPr>
          <p:cNvPr id="12" name="Rectangle 11"/>
          <p:cNvSpPr/>
          <p:nvPr/>
        </p:nvSpPr>
        <p:spPr>
          <a:xfrm>
            <a:off x="588627" y="3256150"/>
            <a:ext cx="4612547" cy="369332"/>
          </a:xfrm>
          <a:prstGeom prst="rect">
            <a:avLst/>
          </a:prstGeom>
        </p:spPr>
        <p:txBody>
          <a:bodyPr wrap="square">
            <a:spAutoFit/>
          </a:bodyPr>
          <a:lstStyle/>
          <a:p>
            <a:pPr>
              <a:buClr>
                <a:schemeClr val="tx2"/>
              </a:buClr>
              <a:buSzPct val="75000"/>
            </a:pPr>
            <a:r>
              <a:rPr lang="en-US" altLang="en-US" b="1" dirty="0"/>
              <a:t>Step 2: Calculate the value of the test statistic.</a:t>
            </a:r>
          </a:p>
        </p:txBody>
      </p:sp>
      <p:pic>
        <p:nvPicPr>
          <p:cNvPr id="13" name="Picture 12"/>
          <p:cNvPicPr>
            <a:picLocks noChangeAspect="1"/>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2594518" y="3855579"/>
            <a:ext cx="2822447" cy="486460"/>
          </a:xfrm>
          <a:prstGeom prst="rect">
            <a:avLst/>
          </a:prstGeom>
        </p:spPr>
      </p:pic>
    </p:spTree>
    <p:extLst>
      <p:ext uri="{BB962C8B-B14F-4D97-AF65-F5344CB8AC3E}">
        <p14:creationId xmlns:p14="http://schemas.microsoft.com/office/powerpoint/2010/main" val="11531340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3" grpId="0"/>
      <p:bldP spid="7" grpId="0"/>
      <p:bldP spid="1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D9C210-BA7D-4DB3-B89A-FD28EBAFC21F}"/>
              </a:ext>
            </a:extLst>
          </p:cNvPr>
          <p:cNvSpPr>
            <a:spLocks noGrp="1"/>
          </p:cNvSpPr>
          <p:nvPr>
            <p:ph type="title"/>
          </p:nvPr>
        </p:nvSpPr>
        <p:spPr>
          <a:xfrm>
            <a:off x="651510" y="324270"/>
            <a:ext cx="6286500" cy="955890"/>
          </a:xfrm>
        </p:spPr>
        <p:txBody>
          <a:bodyPr>
            <a:normAutofit fontScale="90000"/>
          </a:bodyPr>
          <a:lstStyle/>
          <a:p>
            <a:pPr algn="l"/>
            <a:r>
              <a:rPr lang="en-US" sz="4000" dirty="0"/>
              <a:t>Ten Facts About Hypotheses and Hypothesis Testing</a:t>
            </a:r>
          </a:p>
        </p:txBody>
      </p:sp>
      <p:pic>
        <p:nvPicPr>
          <p:cNvPr id="4" name="Picture 3" descr="footer-rectangle-bw_Epi-Biostat.png">
            <a:extLst>
              <a:ext uri="{FF2B5EF4-FFF2-40B4-BE49-F238E27FC236}">
                <a16:creationId xmlns:a16="http://schemas.microsoft.com/office/drawing/2014/main" id="{81288353-FC84-46AD-A701-FB6916FDCE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503680"/>
            <a:ext cx="9153144" cy="1371600"/>
          </a:xfrm>
          <a:prstGeom prst="rect">
            <a:avLst/>
          </a:prstGeom>
        </p:spPr>
      </p:pic>
      <p:sp>
        <p:nvSpPr>
          <p:cNvPr id="8" name="Text Placeholder 2">
            <a:extLst>
              <a:ext uri="{FF2B5EF4-FFF2-40B4-BE49-F238E27FC236}">
                <a16:creationId xmlns:a16="http://schemas.microsoft.com/office/drawing/2014/main" id="{07E5C7D9-A1DE-4017-9261-2BF4FE433E0D}"/>
              </a:ext>
            </a:extLst>
          </p:cNvPr>
          <p:cNvSpPr>
            <a:spLocks noGrp="1"/>
          </p:cNvSpPr>
          <p:nvPr>
            <p:ph idx="1"/>
          </p:nvPr>
        </p:nvSpPr>
        <p:spPr>
          <a:xfrm>
            <a:off x="457200" y="1417321"/>
            <a:ext cx="8561070" cy="4086360"/>
          </a:xfrm>
        </p:spPr>
        <p:txBody>
          <a:bodyPr>
            <a:normAutofit fontScale="62500" lnSpcReduction="20000"/>
          </a:bodyPr>
          <a:lstStyle/>
          <a:p>
            <a:pPr marL="514350" indent="-514350">
              <a:lnSpc>
                <a:spcPct val="120000"/>
              </a:lnSpc>
              <a:spcBef>
                <a:spcPts val="0"/>
              </a:spcBef>
              <a:buFont typeface="+mj-lt"/>
              <a:buAutoNum type="arabicPeriod"/>
            </a:pPr>
            <a:r>
              <a:rPr lang="en-US" dirty="0"/>
              <a:t>A hypothesis is a statement about a population, not a sample.</a:t>
            </a:r>
            <a:br>
              <a:rPr lang="en-US" dirty="0"/>
            </a:br>
            <a:endParaRPr lang="en-US" dirty="0"/>
          </a:p>
          <a:p>
            <a:pPr marL="514350" indent="-514350">
              <a:lnSpc>
                <a:spcPct val="120000"/>
              </a:lnSpc>
              <a:spcBef>
                <a:spcPts val="0"/>
              </a:spcBef>
              <a:buFont typeface="+mj-lt"/>
              <a:buAutoNum type="arabicPeriod"/>
            </a:pPr>
            <a:r>
              <a:rPr lang="en-US" dirty="0"/>
              <a:t>In hypothesis testing, there are two hypotheses, the null hypothesis (</a:t>
            </a:r>
            <a:r>
              <a:rPr lang="en-US" i="1" dirty="0"/>
              <a:t>H</a:t>
            </a:r>
            <a:r>
              <a:rPr lang="en-US" baseline="-25000" dirty="0"/>
              <a:t>0</a:t>
            </a:r>
            <a:r>
              <a:rPr lang="en-US" dirty="0"/>
              <a:t>) and the alternative hypothesis (</a:t>
            </a:r>
            <a:r>
              <a:rPr lang="en-US" i="1" dirty="0"/>
              <a:t>H</a:t>
            </a:r>
            <a:r>
              <a:rPr lang="en-US" baseline="-25000" dirty="0"/>
              <a:t>1</a:t>
            </a:r>
            <a:r>
              <a:rPr lang="en-US" dirty="0"/>
              <a:t>).</a:t>
            </a:r>
            <a:br>
              <a:rPr lang="en-US" dirty="0"/>
            </a:br>
            <a:endParaRPr lang="en-US" dirty="0"/>
          </a:p>
          <a:p>
            <a:pPr marL="514350" indent="-514350">
              <a:lnSpc>
                <a:spcPct val="120000"/>
              </a:lnSpc>
              <a:spcBef>
                <a:spcPts val="0"/>
              </a:spcBef>
              <a:buFont typeface="+mj-lt"/>
              <a:buAutoNum type="arabicPeriod"/>
            </a:pPr>
            <a:r>
              <a:rPr lang="en-US" dirty="0"/>
              <a:t>The two hypotheses must be all-inclusive.</a:t>
            </a:r>
            <a:br>
              <a:rPr lang="en-US" dirty="0"/>
            </a:br>
            <a:endParaRPr lang="en-US" dirty="0"/>
          </a:p>
          <a:p>
            <a:pPr marL="514350" indent="-514350">
              <a:lnSpc>
                <a:spcPct val="120000"/>
              </a:lnSpc>
              <a:spcBef>
                <a:spcPts val="0"/>
              </a:spcBef>
              <a:buFont typeface="+mj-lt"/>
              <a:buAutoNum type="arabicPeriod"/>
            </a:pPr>
            <a:r>
              <a:rPr lang="en-US" dirty="0"/>
              <a:t>The two hypotheses must be mutually exclusive.</a:t>
            </a:r>
            <a:br>
              <a:rPr lang="en-US" dirty="0"/>
            </a:br>
            <a:endParaRPr lang="en-US" dirty="0"/>
          </a:p>
          <a:p>
            <a:pPr marL="514350" indent="-514350">
              <a:lnSpc>
                <a:spcPct val="120000"/>
              </a:lnSpc>
              <a:spcBef>
                <a:spcPts val="0"/>
              </a:spcBef>
              <a:buFont typeface="+mj-lt"/>
              <a:buAutoNum type="arabicPeriod"/>
            </a:pPr>
            <a:r>
              <a:rPr lang="en-US" dirty="0"/>
              <a:t>The null hypothesis is a negative statement and makes a specific prediction.</a:t>
            </a:r>
          </a:p>
          <a:p>
            <a:pPr marL="514350" indent="-514350">
              <a:lnSpc>
                <a:spcPct val="120000"/>
              </a:lnSpc>
              <a:spcBef>
                <a:spcPts val="0"/>
              </a:spcBef>
              <a:buFont typeface="+mj-lt"/>
              <a:buAutoNum type="arabicPeriod"/>
            </a:pPr>
            <a:endParaRPr lang="en-US" dirty="0"/>
          </a:p>
          <a:p>
            <a:pPr marL="514350" indent="-514350">
              <a:lnSpc>
                <a:spcPct val="120000"/>
              </a:lnSpc>
              <a:spcBef>
                <a:spcPts val="0"/>
              </a:spcBef>
              <a:buFont typeface="+mj-lt"/>
              <a:buAutoNum type="arabicPeriod"/>
            </a:pPr>
            <a:r>
              <a:rPr lang="en-US" dirty="0"/>
              <a:t>The alternative hypothesis, which is what the researcher believes is true, isn’t a specific prediction.</a:t>
            </a:r>
          </a:p>
        </p:txBody>
      </p:sp>
    </p:spTree>
    <p:extLst>
      <p:ext uri="{BB962C8B-B14F-4D97-AF65-F5344CB8AC3E}">
        <p14:creationId xmlns:p14="http://schemas.microsoft.com/office/powerpoint/2010/main" val="281527448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footer-rectangle-bw_Epi-Biostat.png">
            <a:extLst>
              <a:ext uri="{FF2B5EF4-FFF2-40B4-BE49-F238E27FC236}">
                <a16:creationId xmlns:a16="http://schemas.microsoft.com/office/drawing/2014/main" id="{81288353-FC84-46AD-A701-FB6916FDCE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503680"/>
            <a:ext cx="9153144" cy="1371600"/>
          </a:xfrm>
          <a:prstGeom prst="rect">
            <a:avLst/>
          </a:prstGeom>
        </p:spPr>
      </p:pic>
      <p:sp>
        <p:nvSpPr>
          <p:cNvPr id="16" name="Title 1">
            <a:extLst>
              <a:ext uri="{FF2B5EF4-FFF2-40B4-BE49-F238E27FC236}">
                <a16:creationId xmlns:a16="http://schemas.microsoft.com/office/drawing/2014/main" id="{70589BF1-8997-4E33-B650-02E534DB014B}"/>
              </a:ext>
            </a:extLst>
          </p:cNvPr>
          <p:cNvSpPr>
            <a:spLocks noGrp="1"/>
          </p:cNvSpPr>
          <p:nvPr>
            <p:ph type="title"/>
          </p:nvPr>
        </p:nvSpPr>
        <p:spPr>
          <a:xfrm>
            <a:off x="456200" y="312286"/>
            <a:ext cx="1934662" cy="502602"/>
          </a:xfrm>
        </p:spPr>
        <p:txBody>
          <a:bodyPr>
            <a:normAutofit fontScale="90000"/>
          </a:bodyPr>
          <a:lstStyle/>
          <a:p>
            <a:r>
              <a:rPr lang="en-US" sz="4000" dirty="0"/>
              <a:t>Example</a:t>
            </a:r>
          </a:p>
        </p:txBody>
      </p:sp>
      <p:sp>
        <p:nvSpPr>
          <p:cNvPr id="26" name="Rectangle 25"/>
          <p:cNvSpPr/>
          <p:nvPr/>
        </p:nvSpPr>
        <p:spPr>
          <a:xfrm>
            <a:off x="570451" y="922610"/>
            <a:ext cx="4756558" cy="369332"/>
          </a:xfrm>
          <a:prstGeom prst="rect">
            <a:avLst/>
          </a:prstGeom>
        </p:spPr>
        <p:txBody>
          <a:bodyPr wrap="square">
            <a:spAutoFit/>
          </a:bodyPr>
          <a:lstStyle/>
          <a:p>
            <a:pPr>
              <a:buClr>
                <a:schemeClr val="tx2"/>
              </a:buClr>
              <a:buSzPct val="75000"/>
            </a:pPr>
            <a:r>
              <a:rPr lang="en-US" altLang="en-US" b="1" dirty="0"/>
              <a:t>Step 3: </a:t>
            </a:r>
            <a:r>
              <a:rPr lang="en-US" altLang="en-US" b="1" dirty="0">
                <a:solidFill>
                  <a:srgbClr val="000000"/>
                </a:solidFill>
              </a:rPr>
              <a:t>Find the </a:t>
            </a:r>
            <a:r>
              <a:rPr lang="en-US" altLang="en-US" b="1" i="1" dirty="0">
                <a:solidFill>
                  <a:srgbClr val="000000"/>
                </a:solidFill>
              </a:rPr>
              <a:t>P</a:t>
            </a:r>
            <a:r>
              <a:rPr lang="en-US" altLang="en-US" b="1" dirty="0">
                <a:solidFill>
                  <a:srgbClr val="000000"/>
                </a:solidFill>
              </a:rPr>
              <a:t>-value for the observed data.</a:t>
            </a:r>
            <a:endParaRPr lang="en-US" altLang="en-US" b="1" dirty="0"/>
          </a:p>
        </p:txBody>
      </p:sp>
      <p:sp>
        <p:nvSpPr>
          <p:cNvPr id="3" name="Rectangle 2"/>
          <p:cNvSpPr/>
          <p:nvPr/>
        </p:nvSpPr>
        <p:spPr>
          <a:xfrm>
            <a:off x="570451" y="1261164"/>
            <a:ext cx="3984772" cy="584775"/>
          </a:xfrm>
          <a:prstGeom prst="rect">
            <a:avLst/>
          </a:prstGeom>
        </p:spPr>
        <p:txBody>
          <a:bodyPr wrap="square">
            <a:spAutoFit/>
          </a:bodyPr>
          <a:lstStyle/>
          <a:p>
            <a:pPr>
              <a:spcBef>
                <a:spcPct val="20000"/>
              </a:spcBef>
              <a:buClr>
                <a:schemeClr val="tx2"/>
              </a:buClr>
              <a:buSzPct val="75000"/>
            </a:pPr>
            <a:r>
              <a:rPr lang="en-US" altLang="en-US" sz="1600" dirty="0"/>
              <a:t>For the test statistic </a:t>
            </a:r>
            <a:r>
              <a:rPr lang="en-US" altLang="en-US" sz="1600" i="1" dirty="0"/>
              <a:t>z</a:t>
            </a:r>
            <a:r>
              <a:rPr lang="en-US" altLang="en-US" sz="1600" dirty="0"/>
              <a:t> = 1.20 and alternative hypothesis </a:t>
            </a:r>
            <a:r>
              <a:rPr lang="en-US" altLang="en-US" sz="1600" i="1" dirty="0"/>
              <a:t>H</a:t>
            </a:r>
            <a:r>
              <a:rPr lang="en-US" altLang="en-US" sz="1600" baseline="-25000" dirty="0"/>
              <a:t>a</a:t>
            </a:r>
            <a:r>
              <a:rPr lang="en-US" altLang="en-US" sz="1600" dirty="0"/>
              <a:t>: </a:t>
            </a:r>
            <a:r>
              <a:rPr lang="en-US" altLang="en-US" sz="1600" i="1" dirty="0">
                <a:latin typeface="Symbol" panose="05050102010706020507" pitchFamily="18" charset="2"/>
              </a:rPr>
              <a:t>m</a:t>
            </a:r>
            <a:r>
              <a:rPr lang="en-US" altLang="en-US" sz="1600" dirty="0"/>
              <a:t> ≠ 191, the </a:t>
            </a:r>
            <a:r>
              <a:rPr lang="en-US" altLang="en-US" sz="1600" i="1" dirty="0"/>
              <a:t>P</a:t>
            </a:r>
            <a:r>
              <a:rPr lang="en-US" altLang="en-US" sz="1600" dirty="0"/>
              <a:t>-value would be:</a:t>
            </a:r>
          </a:p>
        </p:txBody>
      </p:sp>
      <p:sp>
        <p:nvSpPr>
          <p:cNvPr id="7" name="Rectangle 6"/>
          <p:cNvSpPr/>
          <p:nvPr/>
        </p:nvSpPr>
        <p:spPr>
          <a:xfrm>
            <a:off x="509180" y="3821315"/>
            <a:ext cx="8204434" cy="1378839"/>
          </a:xfrm>
          <a:prstGeom prst="rect">
            <a:avLst/>
          </a:prstGeom>
        </p:spPr>
        <p:txBody>
          <a:bodyPr wrap="square">
            <a:spAutoFit/>
          </a:bodyPr>
          <a:lstStyle/>
          <a:p>
            <a:pPr>
              <a:lnSpc>
                <a:spcPct val="95000"/>
              </a:lnSpc>
              <a:spcBef>
                <a:spcPct val="0"/>
              </a:spcBef>
              <a:buClr>
                <a:schemeClr val="tx2"/>
              </a:buClr>
              <a:buSzPct val="75000"/>
            </a:pPr>
            <a:r>
              <a:rPr lang="en-US" altLang="en-US" sz="1600" dirty="0">
                <a:cs typeface="Arial" panose="020B0604020202020204" pitchFamily="34" charset="0"/>
              </a:rPr>
              <a:t>If </a:t>
            </a:r>
            <a:r>
              <a:rPr lang="en-US" altLang="en-US" sz="1600" i="1" dirty="0">
                <a:cs typeface="Arial" panose="020B0604020202020204" pitchFamily="34" charset="0"/>
              </a:rPr>
              <a:t>H</a:t>
            </a:r>
            <a:r>
              <a:rPr lang="en-US" altLang="en-US" sz="1600" baseline="-25000" dirty="0">
                <a:cs typeface="Arial" panose="020B0604020202020204" pitchFamily="34" charset="0"/>
              </a:rPr>
              <a:t>0</a:t>
            </a:r>
            <a:r>
              <a:rPr lang="en-US" altLang="en-US" sz="1600" dirty="0">
                <a:cs typeface="Arial" panose="020B0604020202020204" pitchFamily="34" charset="0"/>
              </a:rPr>
              <a:t> is true, there is a chance of </a:t>
            </a:r>
            <a:r>
              <a:rPr lang="en-US" altLang="en-US" sz="1600" dirty="0">
                <a:solidFill>
                  <a:srgbClr val="000000"/>
                </a:solidFill>
                <a:cs typeface="Arial" panose="020B0604020202020204" pitchFamily="34" charset="0"/>
              </a:rPr>
              <a:t>0.2302 (23.02%) </a:t>
            </a:r>
            <a:r>
              <a:rPr lang="en-US" altLang="en-US" sz="1600" dirty="0">
                <a:cs typeface="Arial" panose="020B0604020202020204" pitchFamily="34" charset="0"/>
              </a:rPr>
              <a:t>that we would see results at least as extreme as those in the sample. A probability of 0.2302 is not particularly small, and so the observed results are not unlikely if </a:t>
            </a:r>
            <a:r>
              <a:rPr lang="en-US" altLang="en-US" sz="1600" i="1" dirty="0">
                <a:cs typeface="Arial" panose="020B0604020202020204" pitchFamily="34" charset="0"/>
              </a:rPr>
              <a:t>H</a:t>
            </a:r>
            <a:r>
              <a:rPr lang="en-US" altLang="en-US" sz="1600" baseline="-25000" dirty="0">
                <a:cs typeface="Arial" panose="020B0604020202020204" pitchFamily="34" charset="0"/>
              </a:rPr>
              <a:t>0</a:t>
            </a:r>
            <a:r>
              <a:rPr lang="en-US" altLang="en-US" sz="1600" dirty="0">
                <a:cs typeface="Arial" panose="020B0604020202020204" pitchFamily="34" charset="0"/>
              </a:rPr>
              <a:t> is true. This means there is not strong evidence in favor of </a:t>
            </a:r>
            <a:r>
              <a:rPr lang="en-US" altLang="en-US" sz="1600" i="1" dirty="0">
                <a:cs typeface="Arial" panose="020B0604020202020204" pitchFamily="34" charset="0"/>
              </a:rPr>
              <a:t>H</a:t>
            </a:r>
            <a:r>
              <a:rPr lang="en-US" altLang="en-US" sz="1600" baseline="-25000" dirty="0">
                <a:cs typeface="Arial" panose="020B0604020202020204" pitchFamily="34" charset="0"/>
              </a:rPr>
              <a:t>a</a:t>
            </a:r>
            <a:r>
              <a:rPr lang="en-US" altLang="en-US" sz="1600" dirty="0">
                <a:cs typeface="Arial" panose="020B0604020202020204" pitchFamily="34" charset="0"/>
              </a:rPr>
              <a:t>.</a:t>
            </a:r>
          </a:p>
          <a:p>
            <a:pPr>
              <a:lnSpc>
                <a:spcPct val="95000"/>
              </a:lnSpc>
              <a:spcBef>
                <a:spcPct val="0"/>
              </a:spcBef>
              <a:buClr>
                <a:schemeClr val="tx2"/>
              </a:buClr>
              <a:buSzPct val="75000"/>
            </a:pPr>
            <a:endParaRPr lang="en-US" altLang="en-US" sz="800" dirty="0">
              <a:cs typeface="Arial" panose="020B0604020202020204" pitchFamily="34" charset="0"/>
            </a:endParaRPr>
          </a:p>
          <a:p>
            <a:pPr>
              <a:lnSpc>
                <a:spcPct val="95000"/>
              </a:lnSpc>
              <a:spcBef>
                <a:spcPct val="0"/>
              </a:spcBef>
              <a:buClr>
                <a:schemeClr val="tx2"/>
              </a:buClr>
              <a:buSzPct val="75000"/>
            </a:pPr>
            <a:r>
              <a:rPr lang="en-US" altLang="en-US" sz="1600" b="1" dirty="0">
                <a:cs typeface="Arial" panose="020B0604020202020204" pitchFamily="34" charset="0"/>
              </a:rPr>
              <a:t>i.e., </a:t>
            </a:r>
            <a:r>
              <a:rPr lang="en-US" altLang="en-US" sz="1600" b="1" dirty="0"/>
              <a:t>mean cholesterol levels in the Framingham participants IS NOT statistically significantly different from the </a:t>
            </a:r>
            <a:r>
              <a:rPr lang="en-US" altLang="en-US" sz="1600" b="1"/>
              <a:t>national mean.</a:t>
            </a:r>
            <a:endParaRPr lang="en-US" altLang="en-US" sz="1600" dirty="0">
              <a:cs typeface="Arial" panose="020B0604020202020204" pitchFamily="34" charset="0"/>
            </a:endParaRPr>
          </a:p>
        </p:txBody>
      </p:sp>
      <p:sp>
        <p:nvSpPr>
          <p:cNvPr id="12" name="Rectangle 11"/>
          <p:cNvSpPr/>
          <p:nvPr/>
        </p:nvSpPr>
        <p:spPr>
          <a:xfrm>
            <a:off x="509180" y="3393627"/>
            <a:ext cx="4612547" cy="369332"/>
          </a:xfrm>
          <a:prstGeom prst="rect">
            <a:avLst/>
          </a:prstGeom>
        </p:spPr>
        <p:txBody>
          <a:bodyPr wrap="square">
            <a:spAutoFit/>
          </a:bodyPr>
          <a:lstStyle/>
          <a:p>
            <a:pPr>
              <a:buClr>
                <a:schemeClr val="tx2"/>
              </a:buClr>
              <a:buSzPct val="75000"/>
            </a:pPr>
            <a:r>
              <a:rPr lang="en-US" altLang="en-US" b="1" dirty="0"/>
              <a:t>Step 4: State a conclusion.</a:t>
            </a:r>
          </a:p>
        </p:txBody>
      </p:sp>
      <p:sp>
        <p:nvSpPr>
          <p:cNvPr id="2" name="Rectangle 1"/>
          <p:cNvSpPr/>
          <p:nvPr/>
        </p:nvSpPr>
        <p:spPr>
          <a:xfrm>
            <a:off x="648985" y="2158219"/>
            <a:ext cx="3483754" cy="830997"/>
          </a:xfrm>
          <a:prstGeom prst="rect">
            <a:avLst/>
          </a:prstGeom>
        </p:spPr>
        <p:txBody>
          <a:bodyPr wrap="square">
            <a:spAutoFit/>
          </a:bodyPr>
          <a:lstStyle/>
          <a:p>
            <a:pPr>
              <a:buClr>
                <a:schemeClr val="tx2"/>
              </a:buClr>
              <a:buSzPct val="75000"/>
            </a:pPr>
            <a:r>
              <a:rPr lang="en-US" altLang="en-US" sz="1600" i="1" dirty="0"/>
              <a:t>P</a:t>
            </a:r>
            <a:r>
              <a:rPr lang="en-US" altLang="en-US" sz="1600" dirty="0"/>
              <a:t>-value = </a:t>
            </a:r>
            <a:r>
              <a:rPr lang="en-US" altLang="en-US" sz="1600" i="1" dirty="0"/>
              <a:t>P</a:t>
            </a:r>
            <a:r>
              <a:rPr lang="en-US" altLang="en-US" sz="1600" dirty="0"/>
              <a:t>(</a:t>
            </a:r>
            <a:r>
              <a:rPr lang="en-US" altLang="en-US" sz="1600" i="1" dirty="0"/>
              <a:t>Z</a:t>
            </a:r>
            <a:r>
              <a:rPr lang="en-US" altLang="en-US" sz="1600" dirty="0"/>
              <a:t> &lt; </a:t>
            </a:r>
            <a:r>
              <a:rPr lang="en-US" altLang="en-US" sz="1600" dirty="0">
                <a:cs typeface="Arial" panose="020B0604020202020204" pitchFamily="34" charset="0"/>
              </a:rPr>
              <a:t>–1.20 or </a:t>
            </a:r>
            <a:r>
              <a:rPr lang="en-US" altLang="en-US" sz="1600" i="1" dirty="0">
                <a:cs typeface="Arial" panose="020B0604020202020204" pitchFamily="34" charset="0"/>
              </a:rPr>
              <a:t>Z</a:t>
            </a:r>
            <a:r>
              <a:rPr lang="en-US" altLang="en-US" sz="1600" dirty="0">
                <a:cs typeface="Arial" panose="020B0604020202020204" pitchFamily="34" charset="0"/>
              </a:rPr>
              <a:t> &gt; 1.20) </a:t>
            </a:r>
          </a:p>
          <a:p>
            <a:pPr>
              <a:buClr>
                <a:schemeClr val="tx2"/>
              </a:buClr>
              <a:buSzPct val="75000"/>
            </a:pPr>
            <a:r>
              <a:rPr lang="en-US" altLang="en-US" sz="1600" dirty="0">
                <a:cs typeface="Arial" panose="020B0604020202020204" pitchFamily="34" charset="0"/>
              </a:rPr>
              <a:t>              </a:t>
            </a:r>
            <a:r>
              <a:rPr lang="en-US" altLang="en-US" sz="1600" dirty="0"/>
              <a:t>= 2 </a:t>
            </a:r>
            <a:r>
              <a:rPr lang="en-US" altLang="en-US" sz="1600" i="1" dirty="0"/>
              <a:t>P</a:t>
            </a:r>
            <a:r>
              <a:rPr lang="en-US" altLang="en-US" sz="1600" dirty="0"/>
              <a:t>(</a:t>
            </a:r>
            <a:r>
              <a:rPr lang="en-US" altLang="en-US" sz="1600" i="1" dirty="0"/>
              <a:t>Z</a:t>
            </a:r>
            <a:r>
              <a:rPr lang="en-US" altLang="en-US" sz="1600" dirty="0"/>
              <a:t> &lt; </a:t>
            </a:r>
            <a:r>
              <a:rPr lang="en-US" altLang="en-US" sz="1600" dirty="0">
                <a:cs typeface="Arial" panose="020B0604020202020204" pitchFamily="34" charset="0"/>
              </a:rPr>
              <a:t>–</a:t>
            </a:r>
            <a:r>
              <a:rPr lang="en-US" altLang="en-US" sz="1600" dirty="0"/>
              <a:t>1.20) = 2 </a:t>
            </a:r>
            <a:r>
              <a:rPr lang="en-US" altLang="en-US" sz="1600" i="1" dirty="0"/>
              <a:t>P</a:t>
            </a:r>
            <a:r>
              <a:rPr lang="en-US" altLang="en-US" sz="1600" dirty="0"/>
              <a:t>(</a:t>
            </a:r>
            <a:r>
              <a:rPr lang="en-US" altLang="en-US" sz="1600" i="1" dirty="0"/>
              <a:t>Z</a:t>
            </a:r>
            <a:r>
              <a:rPr lang="en-US" altLang="en-US" sz="1600" dirty="0"/>
              <a:t> &gt; 1.20)</a:t>
            </a:r>
            <a:br>
              <a:rPr lang="en-US" altLang="en-US" sz="1600" dirty="0"/>
            </a:br>
            <a:r>
              <a:rPr lang="en-US" altLang="en-US" sz="1600" dirty="0"/>
              <a:t>              = (2)(0.1151) = 0.2302 </a:t>
            </a:r>
          </a:p>
        </p:txBody>
      </p:sp>
      <p:pic>
        <p:nvPicPr>
          <p:cNvPr id="10"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21727" y="1413321"/>
            <a:ext cx="3116262" cy="2003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42489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3" grpId="0"/>
      <p:bldP spid="7" grpId="0"/>
      <p:bldP spid="12" grpId="0"/>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D9C210-BA7D-4DB3-B89A-FD28EBAFC21F}"/>
              </a:ext>
            </a:extLst>
          </p:cNvPr>
          <p:cNvSpPr>
            <a:spLocks noGrp="1"/>
          </p:cNvSpPr>
          <p:nvPr>
            <p:ph type="title"/>
          </p:nvPr>
        </p:nvSpPr>
        <p:spPr>
          <a:xfrm>
            <a:off x="651510" y="324270"/>
            <a:ext cx="6286500" cy="955890"/>
          </a:xfrm>
        </p:spPr>
        <p:txBody>
          <a:bodyPr>
            <a:normAutofit fontScale="90000"/>
          </a:bodyPr>
          <a:lstStyle/>
          <a:p>
            <a:pPr algn="l"/>
            <a:r>
              <a:rPr lang="en-US" sz="4000" dirty="0"/>
              <a:t>Ten Facts About Hypotheses and Hypothesis Testing</a:t>
            </a:r>
            <a:r>
              <a:rPr lang="en-US" sz="4000" i="1" dirty="0"/>
              <a:t> (continued)</a:t>
            </a:r>
            <a:endParaRPr lang="en-US" sz="4000" dirty="0"/>
          </a:p>
        </p:txBody>
      </p:sp>
      <p:pic>
        <p:nvPicPr>
          <p:cNvPr id="4" name="Picture 3" descr="footer-rectangle-bw_Epi-Biostat.png">
            <a:extLst>
              <a:ext uri="{FF2B5EF4-FFF2-40B4-BE49-F238E27FC236}">
                <a16:creationId xmlns:a16="http://schemas.microsoft.com/office/drawing/2014/main" id="{81288353-FC84-46AD-A701-FB6916FDCE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503680"/>
            <a:ext cx="9153144" cy="1371600"/>
          </a:xfrm>
          <a:prstGeom prst="rect">
            <a:avLst/>
          </a:prstGeom>
        </p:spPr>
      </p:pic>
      <p:sp>
        <p:nvSpPr>
          <p:cNvPr id="7" name="Text Placeholder 2">
            <a:extLst>
              <a:ext uri="{FF2B5EF4-FFF2-40B4-BE49-F238E27FC236}">
                <a16:creationId xmlns:a16="http://schemas.microsoft.com/office/drawing/2014/main" id="{BA57C0F2-B637-4BAE-9FB5-826056F07A9C}"/>
              </a:ext>
            </a:extLst>
          </p:cNvPr>
          <p:cNvSpPr>
            <a:spLocks noGrp="1"/>
          </p:cNvSpPr>
          <p:nvPr>
            <p:ph idx="1"/>
          </p:nvPr>
        </p:nvSpPr>
        <p:spPr>
          <a:xfrm>
            <a:off x="457200" y="1535430"/>
            <a:ext cx="8229600" cy="4525963"/>
          </a:xfrm>
        </p:spPr>
        <p:txBody>
          <a:bodyPr>
            <a:noAutofit/>
          </a:bodyPr>
          <a:lstStyle/>
          <a:p>
            <a:pPr marL="514350" indent="-514350">
              <a:spcBef>
                <a:spcPts val="0"/>
              </a:spcBef>
              <a:buFont typeface="+mj-lt"/>
              <a:buAutoNum type="arabicPeriod" startAt="7"/>
            </a:pPr>
            <a:r>
              <a:rPr lang="en-US" sz="2200" dirty="0"/>
              <a:t>One can’t prove a negative statement.</a:t>
            </a:r>
            <a:br>
              <a:rPr lang="en-US" sz="2200" dirty="0"/>
            </a:br>
            <a:endParaRPr lang="en-US" sz="2200" dirty="0"/>
          </a:p>
          <a:p>
            <a:pPr marL="514350" indent="-514350">
              <a:spcBef>
                <a:spcPts val="0"/>
              </a:spcBef>
              <a:buFont typeface="+mj-lt"/>
              <a:buAutoNum type="arabicPeriod" startAt="7"/>
            </a:pPr>
            <a:r>
              <a:rPr lang="en-US" sz="2200" dirty="0"/>
              <a:t>But one can disprove a negative statement. And all it takes is one example.</a:t>
            </a:r>
            <a:br>
              <a:rPr lang="en-US" sz="2200" dirty="0"/>
            </a:br>
            <a:endParaRPr lang="en-US" sz="2200" dirty="0"/>
          </a:p>
          <a:p>
            <a:pPr marL="514350" indent="-514350">
              <a:spcBef>
                <a:spcPts val="0"/>
              </a:spcBef>
              <a:buFont typeface="+mj-lt"/>
              <a:buAutoNum type="arabicPeriod" startAt="7"/>
            </a:pPr>
            <a:r>
              <a:rPr lang="en-US" sz="2200" dirty="0"/>
              <a:t>If the null hypothesis is disproved (rejected), then the researcher has to accept the mutually exclusive alternative hypothesis.</a:t>
            </a:r>
            <a:br>
              <a:rPr lang="en-US" sz="2200" dirty="0"/>
            </a:br>
            <a:endParaRPr lang="en-US" sz="2200" dirty="0"/>
          </a:p>
          <a:p>
            <a:pPr marL="514350" indent="-514350">
              <a:spcBef>
                <a:spcPts val="0"/>
              </a:spcBef>
              <a:buFont typeface="+mj-lt"/>
              <a:buAutoNum type="arabicPeriod" startAt="7"/>
            </a:pPr>
            <a:r>
              <a:rPr lang="en-US" sz="2200" dirty="0"/>
              <a:t>If the researcher fails to disprove the null hypothesis, he or she can’t say that the null hypothesis is true. The best that can be said is that one hasn’t found enough evidence to reject it.</a:t>
            </a:r>
          </a:p>
        </p:txBody>
      </p:sp>
    </p:spTree>
    <p:extLst>
      <p:ext uri="{BB962C8B-B14F-4D97-AF65-F5344CB8AC3E}">
        <p14:creationId xmlns:p14="http://schemas.microsoft.com/office/powerpoint/2010/main" val="5796482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D9C210-BA7D-4DB3-B89A-FD28EBAFC21F}"/>
              </a:ext>
            </a:extLst>
          </p:cNvPr>
          <p:cNvSpPr>
            <a:spLocks noGrp="1"/>
          </p:cNvSpPr>
          <p:nvPr>
            <p:ph type="title"/>
          </p:nvPr>
        </p:nvSpPr>
        <p:spPr>
          <a:xfrm>
            <a:off x="651510" y="324270"/>
            <a:ext cx="6549390" cy="502602"/>
          </a:xfrm>
        </p:spPr>
        <p:txBody>
          <a:bodyPr>
            <a:normAutofit fontScale="90000"/>
          </a:bodyPr>
          <a:lstStyle/>
          <a:p>
            <a:r>
              <a:rPr lang="en-US" sz="4000" dirty="0"/>
              <a:t>Null versus Alternative Hypothesis</a:t>
            </a:r>
          </a:p>
        </p:txBody>
      </p:sp>
      <p:pic>
        <p:nvPicPr>
          <p:cNvPr id="4" name="Picture 3" descr="footer-rectangle-bw_Epi-Biostat.png">
            <a:extLst>
              <a:ext uri="{FF2B5EF4-FFF2-40B4-BE49-F238E27FC236}">
                <a16:creationId xmlns:a16="http://schemas.microsoft.com/office/drawing/2014/main" id="{81288353-FC84-46AD-A701-FB6916FDCE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503680"/>
            <a:ext cx="9153144" cy="1371600"/>
          </a:xfrm>
          <a:prstGeom prst="rect">
            <a:avLst/>
          </a:prstGeom>
        </p:spPr>
      </p:pic>
      <p:sp>
        <p:nvSpPr>
          <p:cNvPr id="8" name="Text Placeholder 2">
            <a:extLst>
              <a:ext uri="{FF2B5EF4-FFF2-40B4-BE49-F238E27FC236}">
                <a16:creationId xmlns:a16="http://schemas.microsoft.com/office/drawing/2014/main" id="{76DD1794-761F-4727-BAD2-F40110414207}"/>
              </a:ext>
            </a:extLst>
          </p:cNvPr>
          <p:cNvSpPr>
            <a:spLocks noGrp="1"/>
          </p:cNvSpPr>
          <p:nvPr>
            <p:ph idx="1"/>
          </p:nvPr>
        </p:nvSpPr>
        <p:spPr>
          <a:xfrm>
            <a:off x="457200" y="1012007"/>
            <a:ext cx="8229600" cy="4525963"/>
          </a:xfrm>
        </p:spPr>
        <p:txBody>
          <a:bodyPr>
            <a:normAutofit fontScale="92500" lnSpcReduction="10000"/>
          </a:bodyPr>
          <a:lstStyle/>
          <a:p>
            <a:pPr>
              <a:lnSpc>
                <a:spcPct val="110000"/>
              </a:lnSpc>
              <a:spcBef>
                <a:spcPts val="0"/>
              </a:spcBef>
            </a:pPr>
            <a:r>
              <a:rPr lang="en-US" dirty="0"/>
              <a:t>Null hypothesis (Fact 5)</a:t>
            </a:r>
          </a:p>
          <a:p>
            <a:pPr lvl="1">
              <a:lnSpc>
                <a:spcPct val="110000"/>
              </a:lnSpc>
              <a:spcBef>
                <a:spcPts val="0"/>
              </a:spcBef>
            </a:pPr>
            <a:r>
              <a:rPr lang="en-US" dirty="0"/>
              <a:t>Abbreviated </a:t>
            </a:r>
            <a:r>
              <a:rPr lang="en-US" i="1" dirty="0"/>
              <a:t>H</a:t>
            </a:r>
            <a:r>
              <a:rPr lang="en-US" baseline="-25000" dirty="0"/>
              <a:t>0</a:t>
            </a:r>
            <a:endParaRPr lang="en-US" dirty="0"/>
          </a:p>
          <a:p>
            <a:pPr lvl="1">
              <a:lnSpc>
                <a:spcPct val="110000"/>
              </a:lnSpc>
              <a:spcBef>
                <a:spcPts val="0"/>
              </a:spcBef>
            </a:pPr>
            <a:r>
              <a:rPr lang="en-US" dirty="0"/>
              <a:t>Statement that in the population the independent variable has no impact on the dependent variable</a:t>
            </a:r>
            <a:br>
              <a:rPr lang="en-US" dirty="0"/>
            </a:br>
            <a:endParaRPr lang="en-US" dirty="0"/>
          </a:p>
          <a:p>
            <a:pPr>
              <a:lnSpc>
                <a:spcPct val="110000"/>
              </a:lnSpc>
              <a:spcBef>
                <a:spcPts val="0"/>
              </a:spcBef>
            </a:pPr>
            <a:r>
              <a:rPr lang="en-US" dirty="0"/>
              <a:t>Alternative hypothesis (Fact 6)</a:t>
            </a:r>
          </a:p>
          <a:p>
            <a:pPr lvl="1">
              <a:lnSpc>
                <a:spcPct val="110000"/>
              </a:lnSpc>
              <a:spcBef>
                <a:spcPts val="0"/>
              </a:spcBef>
            </a:pPr>
            <a:r>
              <a:rPr lang="en-US" dirty="0"/>
              <a:t>Abbreviated </a:t>
            </a:r>
            <a:r>
              <a:rPr lang="en-US" i="1" dirty="0"/>
              <a:t>H</a:t>
            </a:r>
            <a:r>
              <a:rPr lang="en-US" baseline="-25000" dirty="0"/>
              <a:t>1</a:t>
            </a:r>
          </a:p>
          <a:p>
            <a:pPr lvl="1">
              <a:lnSpc>
                <a:spcPct val="110000"/>
              </a:lnSpc>
              <a:spcBef>
                <a:spcPts val="0"/>
              </a:spcBef>
            </a:pPr>
            <a:r>
              <a:rPr lang="en-US" dirty="0"/>
              <a:t>Statement that the independent variable has an effect on the dependent variable in the population; usually, a statement of what the researcher believes to be true</a:t>
            </a:r>
          </a:p>
          <a:p>
            <a:pPr>
              <a:lnSpc>
                <a:spcPct val="110000"/>
              </a:lnSpc>
              <a:spcBef>
                <a:spcPts val="0"/>
              </a:spcBef>
            </a:pPr>
            <a:endParaRPr lang="en-US" dirty="0"/>
          </a:p>
        </p:txBody>
      </p:sp>
    </p:spTree>
    <p:extLst>
      <p:ext uri="{BB962C8B-B14F-4D97-AF65-F5344CB8AC3E}">
        <p14:creationId xmlns:p14="http://schemas.microsoft.com/office/powerpoint/2010/main" val="11499309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D9C210-BA7D-4DB3-B89A-FD28EBAFC21F}"/>
              </a:ext>
            </a:extLst>
          </p:cNvPr>
          <p:cNvSpPr>
            <a:spLocks noGrp="1"/>
          </p:cNvSpPr>
          <p:nvPr>
            <p:ph type="title"/>
          </p:nvPr>
        </p:nvSpPr>
        <p:spPr>
          <a:xfrm>
            <a:off x="651510" y="324270"/>
            <a:ext cx="6286500" cy="955890"/>
          </a:xfrm>
        </p:spPr>
        <p:txBody>
          <a:bodyPr>
            <a:normAutofit fontScale="90000"/>
          </a:bodyPr>
          <a:lstStyle/>
          <a:p>
            <a:pPr algn="l"/>
            <a:r>
              <a:rPr lang="en-US" sz="4000" dirty="0"/>
              <a:t>Ten Facts About Hypotheses and Hypothesis Testing</a:t>
            </a:r>
          </a:p>
        </p:txBody>
      </p:sp>
      <p:pic>
        <p:nvPicPr>
          <p:cNvPr id="4" name="Picture 3" descr="footer-rectangle-bw_Epi-Biostat.png">
            <a:extLst>
              <a:ext uri="{FF2B5EF4-FFF2-40B4-BE49-F238E27FC236}">
                <a16:creationId xmlns:a16="http://schemas.microsoft.com/office/drawing/2014/main" id="{81288353-FC84-46AD-A701-FB6916FDCE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503680"/>
            <a:ext cx="9153144" cy="1371600"/>
          </a:xfrm>
          <a:prstGeom prst="rect">
            <a:avLst/>
          </a:prstGeom>
        </p:spPr>
      </p:pic>
      <p:sp>
        <p:nvSpPr>
          <p:cNvPr id="7" name="Text Placeholder 2">
            <a:extLst>
              <a:ext uri="{FF2B5EF4-FFF2-40B4-BE49-F238E27FC236}">
                <a16:creationId xmlns:a16="http://schemas.microsoft.com/office/drawing/2014/main" id="{0E8EAC50-B3BF-42C3-B670-A40C63F7C96A}"/>
              </a:ext>
            </a:extLst>
          </p:cNvPr>
          <p:cNvSpPr txBox="1">
            <a:spLocks/>
          </p:cNvSpPr>
          <p:nvPr/>
        </p:nvSpPr>
        <p:spPr>
          <a:xfrm>
            <a:off x="609600" y="1458456"/>
            <a:ext cx="8229600" cy="4724400"/>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Fact 7</a:t>
            </a:r>
          </a:p>
          <a:p>
            <a:r>
              <a:rPr lang="en-US"/>
              <a:t>Fact 8</a:t>
            </a:r>
            <a:endParaRPr lang="en-US" dirty="0"/>
          </a:p>
        </p:txBody>
      </p:sp>
      <p:sp>
        <p:nvSpPr>
          <p:cNvPr id="9" name="TextBox 8">
            <a:extLst>
              <a:ext uri="{FF2B5EF4-FFF2-40B4-BE49-F238E27FC236}">
                <a16:creationId xmlns:a16="http://schemas.microsoft.com/office/drawing/2014/main" id="{C162987C-93B6-4A87-AC00-F2A79F501045}"/>
              </a:ext>
            </a:extLst>
          </p:cNvPr>
          <p:cNvSpPr txBox="1"/>
          <p:nvPr/>
        </p:nvSpPr>
        <p:spPr>
          <a:xfrm>
            <a:off x="1295400" y="4690884"/>
            <a:ext cx="6172201" cy="707886"/>
          </a:xfrm>
          <a:prstGeom prst="rect">
            <a:avLst/>
          </a:prstGeom>
          <a:noFill/>
        </p:spPr>
        <p:txBody>
          <a:bodyPr wrap="square" rtlCol="0">
            <a:spAutoFit/>
          </a:bodyPr>
          <a:lstStyle/>
          <a:p>
            <a:r>
              <a:rPr lang="en-US" sz="2000" dirty="0">
                <a:solidFill>
                  <a:srgbClr val="000000"/>
                </a:solidFill>
              </a:rPr>
              <a:t>It is impossible to prove a negative hypothesis, but one positive example will disprove it.</a:t>
            </a:r>
          </a:p>
        </p:txBody>
      </p:sp>
      <p:pic>
        <p:nvPicPr>
          <p:cNvPr id="10" name="Picture 9" title="Drawing of a woman leading a unicorn">
            <a:extLst>
              <a:ext uri="{FF2B5EF4-FFF2-40B4-BE49-F238E27FC236}">
                <a16:creationId xmlns:a16="http://schemas.microsoft.com/office/drawing/2014/main" id="{933E03CE-DED5-4768-8E28-1A24FF7EEEA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67200" y="1735261"/>
            <a:ext cx="3642360" cy="2715927"/>
          </a:xfrm>
          <a:prstGeom prst="rect">
            <a:avLst/>
          </a:prstGeom>
        </p:spPr>
      </p:pic>
    </p:spTree>
    <p:extLst>
      <p:ext uri="{BB962C8B-B14F-4D97-AF65-F5344CB8AC3E}">
        <p14:creationId xmlns:p14="http://schemas.microsoft.com/office/powerpoint/2010/main" val="5371618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D9C210-BA7D-4DB3-B89A-FD28EBAFC21F}"/>
              </a:ext>
            </a:extLst>
          </p:cNvPr>
          <p:cNvSpPr>
            <a:spLocks noGrp="1"/>
          </p:cNvSpPr>
          <p:nvPr>
            <p:ph type="title"/>
          </p:nvPr>
        </p:nvSpPr>
        <p:spPr>
          <a:xfrm>
            <a:off x="651510" y="324270"/>
            <a:ext cx="5417820" cy="502602"/>
          </a:xfrm>
        </p:spPr>
        <p:txBody>
          <a:bodyPr>
            <a:normAutofit fontScale="90000"/>
          </a:bodyPr>
          <a:lstStyle/>
          <a:p>
            <a:r>
              <a:rPr lang="en-US" sz="4000" dirty="0"/>
              <a:t>Hypothesis Testing in Action</a:t>
            </a:r>
          </a:p>
        </p:txBody>
      </p:sp>
      <p:pic>
        <p:nvPicPr>
          <p:cNvPr id="4" name="Picture 3" descr="footer-rectangle-bw_Epi-Biostat.png">
            <a:extLst>
              <a:ext uri="{FF2B5EF4-FFF2-40B4-BE49-F238E27FC236}">
                <a16:creationId xmlns:a16="http://schemas.microsoft.com/office/drawing/2014/main" id="{81288353-FC84-46AD-A701-FB6916FDCE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503680"/>
            <a:ext cx="9153144" cy="1371600"/>
          </a:xfrm>
          <a:prstGeom prst="rect">
            <a:avLst/>
          </a:prstGeom>
        </p:spPr>
      </p:pic>
      <p:sp>
        <p:nvSpPr>
          <p:cNvPr id="7" name="Text Placeholder 2">
            <a:extLst>
              <a:ext uri="{FF2B5EF4-FFF2-40B4-BE49-F238E27FC236}">
                <a16:creationId xmlns:a16="http://schemas.microsoft.com/office/drawing/2014/main" id="{9431AB93-0626-48A5-A9D7-E44FE7274843}"/>
              </a:ext>
            </a:extLst>
          </p:cNvPr>
          <p:cNvSpPr>
            <a:spLocks noGrp="1"/>
          </p:cNvSpPr>
          <p:nvPr>
            <p:ph idx="1"/>
          </p:nvPr>
        </p:nvSpPr>
        <p:spPr>
          <a:xfrm>
            <a:off x="457200" y="1166019"/>
            <a:ext cx="8229600" cy="4011772"/>
          </a:xfrm>
        </p:spPr>
        <p:txBody>
          <a:bodyPr>
            <a:normAutofit fontScale="62500" lnSpcReduction="20000"/>
          </a:bodyPr>
          <a:lstStyle/>
          <a:p>
            <a:pPr>
              <a:lnSpc>
                <a:spcPct val="120000"/>
              </a:lnSpc>
              <a:spcBef>
                <a:spcPts val="0"/>
              </a:spcBef>
            </a:pPr>
            <a:r>
              <a:rPr lang="en-US" dirty="0"/>
              <a:t>Six Steps of Hypothesis Testing</a:t>
            </a:r>
          </a:p>
          <a:p>
            <a:pPr lvl="1">
              <a:lnSpc>
                <a:spcPct val="120000"/>
              </a:lnSpc>
              <a:spcBef>
                <a:spcPts val="0"/>
              </a:spcBef>
            </a:pPr>
            <a:r>
              <a:rPr lang="en-US" b="1" dirty="0"/>
              <a:t>STEP 1 </a:t>
            </a:r>
            <a:br>
              <a:rPr lang="en-US" dirty="0"/>
            </a:br>
            <a:r>
              <a:rPr lang="en-US" dirty="0"/>
              <a:t>Test: Pick the right statistical test.</a:t>
            </a:r>
          </a:p>
          <a:p>
            <a:pPr lvl="1">
              <a:lnSpc>
                <a:spcPct val="120000"/>
              </a:lnSpc>
              <a:spcBef>
                <a:spcPts val="0"/>
              </a:spcBef>
            </a:pPr>
            <a:r>
              <a:rPr lang="en-US" b="1" dirty="0"/>
              <a:t>STEP 2 </a:t>
            </a:r>
            <a:br>
              <a:rPr lang="en-US" dirty="0"/>
            </a:br>
            <a:r>
              <a:rPr lang="en-US" dirty="0"/>
              <a:t>Assumptions: Check the assumptions to make sure it is OK to do the test.</a:t>
            </a:r>
          </a:p>
          <a:p>
            <a:pPr lvl="1">
              <a:lnSpc>
                <a:spcPct val="120000"/>
              </a:lnSpc>
              <a:spcBef>
                <a:spcPts val="0"/>
              </a:spcBef>
            </a:pPr>
            <a:r>
              <a:rPr lang="en-US" b="1" dirty="0"/>
              <a:t>STEP 3</a:t>
            </a:r>
            <a:br>
              <a:rPr lang="en-US" dirty="0"/>
            </a:br>
            <a:r>
              <a:rPr lang="en-US" dirty="0"/>
              <a:t>Hypotheses: List the null and alternative hypotheses.</a:t>
            </a:r>
          </a:p>
          <a:p>
            <a:pPr lvl="1">
              <a:lnSpc>
                <a:spcPct val="120000"/>
              </a:lnSpc>
              <a:spcBef>
                <a:spcPts val="0"/>
              </a:spcBef>
            </a:pPr>
            <a:r>
              <a:rPr lang="en-US" b="1" dirty="0"/>
              <a:t>STEP 4</a:t>
            </a:r>
            <a:br>
              <a:rPr lang="en-US" dirty="0"/>
            </a:br>
            <a:r>
              <a:rPr lang="en-US" dirty="0"/>
              <a:t>Decision rule: Find the critical value that determines when to reject the null hypothesis.</a:t>
            </a:r>
          </a:p>
          <a:p>
            <a:pPr lvl="1">
              <a:lnSpc>
                <a:spcPct val="120000"/>
              </a:lnSpc>
              <a:spcBef>
                <a:spcPts val="0"/>
              </a:spcBef>
            </a:pPr>
            <a:r>
              <a:rPr lang="en-US" b="1" dirty="0"/>
              <a:t>STEP 5</a:t>
            </a:r>
            <a:br>
              <a:rPr lang="en-US" dirty="0"/>
            </a:br>
            <a:r>
              <a:rPr lang="en-US" dirty="0"/>
              <a:t>Calculation: Calculate the value of the test statistic.</a:t>
            </a:r>
          </a:p>
          <a:p>
            <a:pPr lvl="1">
              <a:lnSpc>
                <a:spcPct val="120000"/>
              </a:lnSpc>
              <a:spcBef>
                <a:spcPts val="0"/>
              </a:spcBef>
            </a:pPr>
            <a:r>
              <a:rPr lang="en-US" b="1" dirty="0"/>
              <a:t>STEP 6</a:t>
            </a:r>
            <a:br>
              <a:rPr lang="en-US" dirty="0"/>
            </a:br>
            <a:r>
              <a:rPr lang="en-US" dirty="0"/>
              <a:t>Interpretation: Say in plain language what the results mean.</a:t>
            </a:r>
          </a:p>
        </p:txBody>
      </p:sp>
    </p:spTree>
    <p:extLst>
      <p:ext uri="{BB962C8B-B14F-4D97-AF65-F5344CB8AC3E}">
        <p14:creationId xmlns:p14="http://schemas.microsoft.com/office/powerpoint/2010/main" val="8116807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D9C210-BA7D-4DB3-B89A-FD28EBAFC21F}"/>
              </a:ext>
            </a:extLst>
          </p:cNvPr>
          <p:cNvSpPr>
            <a:spLocks noGrp="1"/>
          </p:cNvSpPr>
          <p:nvPr>
            <p:ph type="title"/>
          </p:nvPr>
        </p:nvSpPr>
        <p:spPr>
          <a:xfrm>
            <a:off x="651510" y="324270"/>
            <a:ext cx="3589020" cy="502602"/>
          </a:xfrm>
        </p:spPr>
        <p:txBody>
          <a:bodyPr>
            <a:normAutofit fontScale="90000"/>
          </a:bodyPr>
          <a:lstStyle/>
          <a:p>
            <a:r>
              <a:rPr lang="en-US" sz="4000" dirty="0"/>
              <a:t>Step 1: Pick a Test</a:t>
            </a:r>
          </a:p>
        </p:txBody>
      </p:sp>
      <p:pic>
        <p:nvPicPr>
          <p:cNvPr id="4" name="Picture 3" descr="footer-rectangle-bw_Epi-Biostat.png">
            <a:extLst>
              <a:ext uri="{FF2B5EF4-FFF2-40B4-BE49-F238E27FC236}">
                <a16:creationId xmlns:a16="http://schemas.microsoft.com/office/drawing/2014/main" id="{81288353-FC84-46AD-A701-FB6916FDCE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503680"/>
            <a:ext cx="9153144" cy="1371600"/>
          </a:xfrm>
          <a:prstGeom prst="rect">
            <a:avLst/>
          </a:prstGeom>
        </p:spPr>
      </p:pic>
      <p:sp>
        <p:nvSpPr>
          <p:cNvPr id="8" name="Text Placeholder 2">
            <a:extLst>
              <a:ext uri="{FF2B5EF4-FFF2-40B4-BE49-F238E27FC236}">
                <a16:creationId xmlns:a16="http://schemas.microsoft.com/office/drawing/2014/main" id="{82DABF40-5B7A-4640-9E64-212380C766A0}"/>
              </a:ext>
            </a:extLst>
          </p:cNvPr>
          <p:cNvSpPr>
            <a:spLocks noGrp="1"/>
          </p:cNvSpPr>
          <p:nvPr>
            <p:ph idx="1"/>
          </p:nvPr>
        </p:nvSpPr>
        <p:spPr>
          <a:xfrm>
            <a:off x="365883" y="1034984"/>
            <a:ext cx="5429127" cy="4525963"/>
          </a:xfrm>
        </p:spPr>
        <p:txBody>
          <a:bodyPr>
            <a:normAutofit/>
          </a:bodyPr>
          <a:lstStyle/>
          <a:p>
            <a:pPr>
              <a:spcBef>
                <a:spcPts val="0"/>
              </a:spcBef>
            </a:pPr>
            <a:r>
              <a:rPr lang="en-US" dirty="0"/>
              <a:t>Which test to use?</a:t>
            </a:r>
          </a:p>
          <a:p>
            <a:pPr lvl="1">
              <a:spcBef>
                <a:spcPts val="0"/>
              </a:spcBef>
            </a:pPr>
            <a:r>
              <a:rPr lang="en-US" dirty="0"/>
              <a:t>Hundreds of tests, each designed for a specific purpose</a:t>
            </a:r>
          </a:p>
          <a:p>
            <a:pPr lvl="1">
              <a:spcBef>
                <a:spcPts val="0"/>
              </a:spcBef>
            </a:pPr>
            <a:r>
              <a:rPr lang="en-US" dirty="0"/>
              <a:t>Choosing the correct hypothesis test depends on several factors:</a:t>
            </a:r>
          </a:p>
          <a:p>
            <a:pPr lvl="2">
              <a:spcBef>
                <a:spcPts val="0"/>
              </a:spcBef>
            </a:pPr>
            <a:r>
              <a:rPr lang="en-US" dirty="0"/>
              <a:t>Question being asked</a:t>
            </a:r>
          </a:p>
          <a:p>
            <a:pPr lvl="2">
              <a:spcBef>
                <a:spcPts val="0"/>
              </a:spcBef>
            </a:pPr>
            <a:r>
              <a:rPr lang="en-US" dirty="0"/>
              <a:t>Type of study being done</a:t>
            </a:r>
          </a:p>
          <a:p>
            <a:pPr lvl="2">
              <a:spcBef>
                <a:spcPts val="0"/>
              </a:spcBef>
            </a:pPr>
            <a:r>
              <a:rPr lang="en-US" dirty="0"/>
              <a:t>Level of measurement of the data</a:t>
            </a:r>
          </a:p>
        </p:txBody>
      </p:sp>
      <p:sp>
        <p:nvSpPr>
          <p:cNvPr id="9" name="Rectangle 8">
            <a:extLst>
              <a:ext uri="{FF2B5EF4-FFF2-40B4-BE49-F238E27FC236}">
                <a16:creationId xmlns:a16="http://schemas.microsoft.com/office/drawing/2014/main" id="{39EDA8D9-D125-479E-A16B-49FF59655E95}"/>
              </a:ext>
            </a:extLst>
          </p:cNvPr>
          <p:cNvSpPr/>
          <p:nvPr/>
        </p:nvSpPr>
        <p:spPr>
          <a:xfrm>
            <a:off x="5078730" y="5027681"/>
            <a:ext cx="3802380" cy="369332"/>
          </a:xfrm>
          <a:prstGeom prst="rect">
            <a:avLst/>
          </a:prstGeom>
        </p:spPr>
        <p:txBody>
          <a:bodyPr wrap="square">
            <a:spAutoFit/>
          </a:bodyPr>
          <a:lstStyle/>
          <a:p>
            <a:r>
              <a:rPr lang="en-US" sz="1800" dirty="0">
                <a:ea typeface="Arial" charset="0"/>
                <a:cs typeface="Arial" charset="0"/>
              </a:rPr>
              <a:t>Picking the right test requires thought.</a:t>
            </a:r>
          </a:p>
        </p:txBody>
      </p:sp>
      <p:pic>
        <p:nvPicPr>
          <p:cNvPr id="10" name="Picture 9" title="Drawing of a person thinking">
            <a:extLst>
              <a:ext uri="{FF2B5EF4-FFF2-40B4-BE49-F238E27FC236}">
                <a16:creationId xmlns:a16="http://schemas.microsoft.com/office/drawing/2014/main" id="{26893D3B-9B17-4E69-AFEF-8CB12E8C6C9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58586" y="575571"/>
            <a:ext cx="2533904" cy="4419600"/>
          </a:xfrm>
          <a:prstGeom prst="rect">
            <a:avLst/>
          </a:prstGeom>
        </p:spPr>
      </p:pic>
    </p:spTree>
    <p:extLst>
      <p:ext uri="{BB962C8B-B14F-4D97-AF65-F5344CB8AC3E}">
        <p14:creationId xmlns:p14="http://schemas.microsoft.com/office/powerpoint/2010/main" val="270449822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OUTPUTDPI" val="1200"/>
  <p:tag name="ORIGINALHEIGHT" val="75.75"/>
  <p:tag name="ORIGINALWIDTH" val="60.75"/>
  <p:tag name="LATEXADDIN" val="\documentclass{article}&#10;\usepackage{amsmath,mathptmx}&#10;\pagestyle{empty}&#10;\begin{document}&#10;&#10;&#10;$\bar{x}$&#10;&#10;\end{document}"/>
  <p:tag name="IGUANATEXSIZE" val="20"/>
  <p:tag name="IGUANATEXCURSOR" val="99"/>
  <p:tag name="TRANSPARENCY" val="True"/>
  <p:tag name="FILENAME" val=""/>
  <p:tag name="LATEXENGINEID" val="0"/>
  <p:tag name="TEMPFOLDER" val="F:\TAP\SP2020\Article\"/>
  <p:tag name="LATEXFORMHEIGHT" val="312"/>
  <p:tag name="LATEXFORMWIDTH" val="384"/>
  <p:tag name="LATEXFORMWRAP" val="True"/>
  <p:tag name="BITMAPVECTOR" val="0"/>
</p:tagLst>
</file>

<file path=ppt/tags/tag2.xml><?xml version="1.0" encoding="utf-8"?>
<p:tagLst xmlns:a="http://schemas.openxmlformats.org/drawingml/2006/main" xmlns:r="http://schemas.openxmlformats.org/officeDocument/2006/relationships" xmlns:p="http://schemas.openxmlformats.org/presentationml/2006/main">
  <p:tag name="OUTPUTDPI" val="1200"/>
  <p:tag name="ORIGINALHEIGHT" val="299.25"/>
  <p:tag name="ORIGINALWIDTH" val="1736.25"/>
  <p:tag name="LATEXADDIN" val="\documentclass{article}&#10;\usepackage{amsmath,mathptmx}&#10;\pagestyle{empty}&#10;\begin{document}&#10;&#10;\begin{equation*}&#10;z=\frac{\bar{x}-\mu_0}{\sigma/\sqrt{n}}=\frac{192.1-191}{39.6/\sqrt{1870}}=1.20&#10;\end{equation*}&#10;&#10;\end{document}"/>
  <p:tag name="IGUANATEXSIZE" val="16"/>
  <p:tag name="IGUANATEXCURSOR" val="187"/>
  <p:tag name="TRANSPARENCY" val="True"/>
  <p:tag name="FILENAME" val=""/>
  <p:tag name="LATEXENGINEID" val="0"/>
  <p:tag name="TEMPFOLDER" val="F:\TAP\SP2020\Article\"/>
  <p:tag name="LATEXFORMHEIGHT" val="312"/>
  <p:tag name="LATEXFORMWIDTH" val="384"/>
  <p:tag name="LATEXFORMWRAP" val="True"/>
  <p:tag name="BITMAPVECTOR" val="0"/>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7589</TotalTime>
  <Words>3390</Words>
  <Application>Microsoft Office PowerPoint</Application>
  <PresentationFormat>On-screen Show (4:3)</PresentationFormat>
  <Paragraphs>321</Paragraphs>
  <Slides>40</Slides>
  <Notes>36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40</vt:i4>
      </vt:variant>
    </vt:vector>
  </HeadingPairs>
  <TitlesOfParts>
    <vt:vector size="47" baseType="lpstr">
      <vt:lpstr>Arial</vt:lpstr>
      <vt:lpstr>Calibri</vt:lpstr>
      <vt:lpstr>Cambria Math</vt:lpstr>
      <vt:lpstr>Monotype Sorts</vt:lpstr>
      <vt:lpstr>Symbol</vt:lpstr>
      <vt:lpstr>Wingdings 2</vt:lpstr>
      <vt:lpstr>Office Theme</vt:lpstr>
      <vt:lpstr>Jingwei Wu, PhD</vt:lpstr>
      <vt:lpstr>Objectives </vt:lpstr>
      <vt:lpstr>Logic of Hypothesis Testing</vt:lpstr>
      <vt:lpstr>Ten Facts About Hypotheses and Hypothesis Testing</vt:lpstr>
      <vt:lpstr>Ten Facts About Hypotheses and Hypothesis Testing (continued)</vt:lpstr>
      <vt:lpstr>Null versus Alternative Hypothesis</vt:lpstr>
      <vt:lpstr>Ten Facts About Hypotheses and Hypothesis Testing</vt:lpstr>
      <vt:lpstr>Hypothesis Testing in Action</vt:lpstr>
      <vt:lpstr>Step 1: Pick a Test</vt:lpstr>
      <vt:lpstr>Step 2: Check the Assumptions</vt:lpstr>
      <vt:lpstr>Step 3: List the Hypotheses</vt:lpstr>
      <vt:lpstr>Step 4: Set the Decision Rule</vt:lpstr>
      <vt:lpstr>Step 5: Calculate the Test Statistic</vt:lpstr>
      <vt:lpstr>Step 6: Interpret the Results</vt:lpstr>
      <vt:lpstr>Six Steps of Hypothesis Testing: Example</vt:lpstr>
      <vt:lpstr>Six Steps of Hypothesis Testing: Example (continued)</vt:lpstr>
      <vt:lpstr>Six Steps of Hypothesis Testing: Example (continued)</vt:lpstr>
      <vt:lpstr>Six Steps of Hypothesis Testing: Example (continued)</vt:lpstr>
      <vt:lpstr>Six Steps of Hypothesis Testing: Example (continued)</vt:lpstr>
      <vt:lpstr>Six Steps of Hypothesis Testing: Example (continued)</vt:lpstr>
      <vt:lpstr>Six Steps of Hypothesis Testing: Example (continued)</vt:lpstr>
      <vt:lpstr>Six Steps of Hypothesis Testing: Example (continued)</vt:lpstr>
      <vt:lpstr>Six Steps of Hypothesis Testing: Example (continued)</vt:lpstr>
      <vt:lpstr>Six Steps of Hypothesis Testing: Example (continued)</vt:lpstr>
      <vt:lpstr>Six Steps of Hypothesis Testing: Example (continued)</vt:lpstr>
      <vt:lpstr>Four Possible Outcomes for Hypothesis Tests</vt:lpstr>
      <vt:lpstr>Four Possible Outcomes for Hypothesis Tests</vt:lpstr>
      <vt:lpstr>Type I Error</vt:lpstr>
      <vt:lpstr>Type II Error and Beta</vt:lpstr>
      <vt:lpstr>Type II Error and Beta: Example</vt:lpstr>
      <vt:lpstr>Type II Error and Beta: Example (continued) </vt:lpstr>
      <vt:lpstr>Type II Error and Beta: Example (continued) </vt:lpstr>
      <vt:lpstr>Impact of Effect Size on the Probability of Type II Error</vt:lpstr>
      <vt:lpstr>How to Choose:  Type I vs. Type II Error</vt:lpstr>
      <vt:lpstr>Power</vt:lpstr>
      <vt:lpstr>Power</vt:lpstr>
      <vt:lpstr>Significance Tests for a Population Mean</vt:lpstr>
      <vt:lpstr>Example</vt:lpstr>
      <vt:lpstr>Example</vt:lpstr>
      <vt:lpstr>Example</vt:lpstr>
    </vt:vector>
  </TitlesOfParts>
  <Company>Temple College of Public Health</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Zachary R Haines</dc:creator>
  <cp:lastModifiedBy>Jingwei Wu</cp:lastModifiedBy>
  <cp:revision>229</cp:revision>
  <dcterms:created xsi:type="dcterms:W3CDTF">2017-03-29T19:08:32Z</dcterms:created>
  <dcterms:modified xsi:type="dcterms:W3CDTF">2021-09-22T19:41:40Z</dcterms:modified>
</cp:coreProperties>
</file>